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1" r:id="rId6"/>
    <p:sldId id="263" r:id="rId7"/>
    <p:sldId id="269" r:id="rId8"/>
    <p:sldId id="264" r:id="rId9"/>
    <p:sldId id="282" r:id="rId10"/>
    <p:sldId id="284" r:id="rId11"/>
    <p:sldId id="285" r:id="rId12"/>
    <p:sldId id="276" r:id="rId13"/>
    <p:sldId id="277" r:id="rId14"/>
    <p:sldId id="281" r:id="rId15"/>
    <p:sldId id="287" r:id="rId16"/>
    <p:sldId id="271" r:id="rId17"/>
    <p:sldId id="279" r:id="rId18"/>
    <p:sldId id="283" r:id="rId19"/>
    <p:sldId id="286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3953" autoAdjust="0"/>
    <p:restoredTop sz="84280" autoAdjust="0"/>
  </p:normalViewPr>
  <p:slideViewPr>
    <p:cSldViewPr>
      <p:cViewPr varScale="1">
        <p:scale>
          <a:sx n="53" d="100"/>
          <a:sy n="53" d="100"/>
        </p:scale>
        <p:origin x="-8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73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EAB767-E477-4DC2-A247-7A4C9CD5F31C}" type="datetimeFigureOut">
              <a:rPr lang="en-US"/>
              <a:pPr>
                <a:defRPr/>
              </a:pPr>
              <a:t>4/27/2009</a:t>
            </a:fld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A635FE-12D5-44C9-8D1A-23A953B9B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D9165F-46E0-4CB3-81E9-D212A03E5911}" type="datetimeFigureOut">
              <a:rPr lang="en-US"/>
              <a:pPr>
                <a:defRPr/>
              </a:pPr>
              <a:t>4/27/2009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949C2E-1CD6-4E86-8305-B57941C22C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B012D7-CA15-42D1-8B4D-F5EAAC42076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cs typeface="Arial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80A354-32EF-46AB-B444-4163C097A87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0CFBA86-1C2F-4C0E-AE79-2517A62F4019}" type="slidenum">
              <a:rPr lang="en-US" sz="1200">
                <a:latin typeface="+mn-lt"/>
              </a:rPr>
              <a:pPr algn="r">
                <a:defRPr/>
              </a:pPr>
              <a:t>14</a:t>
            </a:fld>
            <a:endParaRPr lang="en-US" sz="1200">
              <a:latin typeface="+mn-lt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0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charset="0"/>
              <a:ea typeface="ヒラギノ角ゴ Pro W3"/>
              <a:cs typeface="ヒラギノ角ゴ Pro W3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09FBBE-08D2-4004-9555-31900122BE72}" type="slidenum">
              <a:rPr lang="en-US" smtClean="0">
                <a:latin typeface="Arial" charset="0"/>
                <a:ea typeface="ヒラギノ角ゴ Pro W3"/>
                <a:cs typeface="ヒラギノ角ゴ Pro W3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mtClean="0">
              <a:latin typeface="Arial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GeodesicDomeCloseup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588" y="2133600"/>
            <a:ext cx="91455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edan\AppData\Local\Microsoft\Windows\Temporary Internet Files\Content.Outlook\WH9KZZ6N\whitepaper_logo_qtf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265238" y="414338"/>
            <a:ext cx="6583362" cy="149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14801"/>
            <a:ext cx="7772400" cy="685800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304800"/>
          </a:xfrm>
        </p:spPr>
        <p:txBody>
          <a:bodyPr/>
          <a:lstStyle>
            <a:lvl1pPr marL="0" indent="0" algn="ctr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SQLstream Inc. © 2009</a:t>
            </a:r>
            <a:endParaRPr lang="en-US">
              <a:ea typeface="MS PGothic" pitchFamily="34" charset="-128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87692-A6E1-4582-A9D2-7695F61992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8316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SQLstream Inc. © 2009</a:t>
            </a:r>
            <a:endParaRPr lang="en-US">
              <a:ea typeface="MS PGothic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94095-0193-4B30-99A7-34CBC10BF2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590800" y="6629400"/>
            <a:ext cx="3962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SQLstream Inc. © 2009</a:t>
            </a:r>
            <a:endParaRPr lang="en-US">
              <a:ea typeface="MS PGothic" pitchFamily="34" charset="-128"/>
            </a:endParaRP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05ACD-230D-484F-B9AF-D8E5D65288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111750" cy="521176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313" cy="4068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3"/>
          </p:nvPr>
        </p:nvSpPr>
        <p:spPr>
          <a:xfrm>
            <a:off x="457200" y="914401"/>
            <a:ext cx="3008313" cy="1066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SQLstream Inc. © 2009</a:t>
            </a:r>
            <a:endParaRPr lang="en-US">
              <a:ea typeface="MS PGothic" pitchFamily="34" charset="-12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64B69-3F46-41C0-9AEC-4A22FEEF0A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SQLstream Inc. © 2009</a:t>
            </a:r>
            <a:endParaRPr lang="en-US">
              <a:ea typeface="MS PGothic" pitchFamily="34" charset="-128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EB230-021A-4156-93BB-32EE1CEFC3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head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1588" y="0"/>
            <a:ext cx="914558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9" descr="foot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-1588" y="6629400"/>
            <a:ext cx="91455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430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645275"/>
            <a:ext cx="3962400" cy="2127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GB"/>
              <a:t>SQLstream Inc. © 2009</a:t>
            </a:r>
            <a:endParaRPr lang="en-US">
              <a:ea typeface="MS PGothic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2590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E15601-B11C-43FF-BCC6-5D573C9729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3" descr="logo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772400" y="6369050"/>
            <a:ext cx="1295400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4" r:id="rId2"/>
    <p:sldLayoutId id="2147483653" r:id="rId3"/>
    <p:sldLayoutId id="2147483656" r:id="rId4"/>
    <p:sldLayoutId id="2147483652" r:id="rId5"/>
    <p:sldLayoutId id="2147483651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Font typeface="Times"/>
        <a:buChar char="»"/>
        <a:defRPr lang="en-US" sz="2000" kern="1200" dirty="0">
          <a:solidFill>
            <a:srgbClr val="08215C"/>
          </a:solidFill>
          <a:latin typeface="Verdana" pitchFamily="34" charset="0"/>
          <a:ea typeface="+mn-ea"/>
          <a:cs typeface="+mn-cs"/>
        </a:defRPr>
      </a:lvl1pPr>
      <a:lvl2pPr marL="742950" indent="-285750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Font typeface="Times"/>
        <a:buChar char="»"/>
        <a:defRPr lang="en-US" sz="1600" kern="1200" dirty="0">
          <a:solidFill>
            <a:srgbClr val="525051"/>
          </a:solidFill>
          <a:latin typeface="Verdana" pitchFamily="34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Font typeface="Times"/>
        <a:buChar char="»"/>
        <a:defRPr lang="en-US" sz="1600" kern="1200" dirty="0">
          <a:solidFill>
            <a:srgbClr val="525051"/>
          </a:solidFill>
          <a:latin typeface="Verdana" pitchFamily="34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Font typeface="Times"/>
        <a:buChar char="»"/>
        <a:defRPr lang="en-US" sz="1600" kern="1200" dirty="0">
          <a:solidFill>
            <a:srgbClr val="525051"/>
          </a:solidFill>
          <a:latin typeface="Verdana" pitchFamily="34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Font typeface="Times"/>
        <a:buChar char="»"/>
        <a:defRPr lang="en-US" sz="1600" kern="1200" dirty="0">
          <a:solidFill>
            <a:srgbClr val="52505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/>
          </p:cNvSpPr>
          <p:nvPr/>
        </p:nvSpPr>
        <p:spPr bwMode="auto">
          <a:xfrm>
            <a:off x="684213" y="4797425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>
                <a:latin typeface="Verdana" pitchFamily="34" charset="0"/>
              </a:rPr>
              <a:t>Using Continuous ETL</a:t>
            </a:r>
            <a:br>
              <a:rPr lang="en-US" sz="2400">
                <a:latin typeface="Verdana" pitchFamily="34" charset="0"/>
              </a:rPr>
            </a:br>
            <a:r>
              <a:rPr lang="en-US" sz="2400">
                <a:latin typeface="Verdana" pitchFamily="34" charset="0"/>
              </a:rPr>
              <a:t>with Real-Time Queries</a:t>
            </a:r>
            <a:br>
              <a:rPr lang="en-US" sz="2400">
                <a:latin typeface="Verdana" pitchFamily="34" charset="0"/>
              </a:rPr>
            </a:br>
            <a:r>
              <a:rPr lang="en-US" sz="2400">
                <a:latin typeface="Verdana" pitchFamily="34" charset="0"/>
              </a:rPr>
              <a:t>to Eliminate MySQL Bottlenecks</a:t>
            </a:r>
            <a:r>
              <a:rPr lang="en-GB" sz="2500" b="1">
                <a:latin typeface="Calibri" pitchFamily="34" charset="0"/>
                <a:ea typeface="华文黑体"/>
                <a:cs typeface="华文黑体"/>
              </a:rPr>
              <a:t/>
            </a:r>
            <a:br>
              <a:rPr lang="en-GB" sz="2500" b="1">
                <a:latin typeface="Calibri" pitchFamily="34" charset="0"/>
                <a:ea typeface="华文黑体"/>
                <a:cs typeface="华文黑体"/>
              </a:rPr>
            </a:br>
            <a:r>
              <a:rPr lang="en-GB" sz="2500" b="1">
                <a:latin typeface="Calibri" pitchFamily="34" charset="0"/>
                <a:ea typeface="华文黑体"/>
                <a:cs typeface="华文黑体"/>
              </a:rPr>
              <a:t/>
            </a:r>
            <a:br>
              <a:rPr lang="en-GB" sz="2500" b="1">
                <a:latin typeface="Calibri" pitchFamily="34" charset="0"/>
                <a:ea typeface="华文黑体"/>
                <a:cs typeface="华文黑体"/>
              </a:rPr>
            </a:br>
            <a:r>
              <a:rPr lang="en-GB" sz="1600" b="1">
                <a:latin typeface="Calibri" pitchFamily="34" charset="0"/>
                <a:ea typeface="华文黑体"/>
                <a:cs typeface="华文黑体"/>
              </a:rPr>
              <a:t>Damian.Black@sqlstream.com</a:t>
            </a:r>
            <a:br>
              <a:rPr lang="en-GB" sz="1600" b="1">
                <a:latin typeface="Calibri" pitchFamily="34" charset="0"/>
                <a:ea typeface="华文黑体"/>
                <a:cs typeface="华文黑体"/>
              </a:rPr>
            </a:br>
            <a:r>
              <a:rPr lang="en-GB" sz="1600" b="1">
                <a:latin typeface="Calibri" pitchFamily="34" charset="0"/>
                <a:ea typeface="华文黑体"/>
                <a:cs typeface="华文黑体"/>
              </a:rPr>
              <a:t> Julian.Hyde@sqlstream.com</a:t>
            </a:r>
            <a:br>
              <a:rPr lang="en-GB" sz="1600" b="1">
                <a:latin typeface="Calibri" pitchFamily="34" charset="0"/>
                <a:ea typeface="华文黑体"/>
                <a:cs typeface="华文黑体"/>
              </a:rPr>
            </a:br>
            <a:r>
              <a:rPr lang="en-GB" sz="1600" b="1">
                <a:latin typeface="Calibri" pitchFamily="34" charset="0"/>
                <a:ea typeface="华文黑体"/>
                <a:cs typeface="华文黑体"/>
              </a:rPr>
              <a:t>April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838200"/>
          </a:xfrm>
        </p:spPr>
        <p:txBody>
          <a:bodyPr/>
          <a:lstStyle/>
          <a:p>
            <a:r>
              <a:rPr lang="en-US" smtClean="0"/>
              <a:t>Mondrian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smtClean="0"/>
              <a:t>Open-source OLAP engine</a:t>
            </a:r>
          </a:p>
          <a:p>
            <a:r>
              <a:rPr smtClean="0"/>
              <a:t>Part of Pentaho Suite</a:t>
            </a:r>
          </a:p>
          <a:p>
            <a:r>
              <a:rPr smtClean="0"/>
              <a:t>Julian Hyde is lead developer</a:t>
            </a:r>
          </a:p>
          <a:p>
            <a:r>
              <a:rPr smtClean="0"/>
              <a:t>“ROLAP with caching”</a:t>
            </a:r>
          </a:p>
          <a:p>
            <a:r>
              <a:rPr smtClean="0"/>
              <a:t>Aggregate tables</a:t>
            </a:r>
          </a:p>
          <a:p>
            <a:r>
              <a:rPr smtClean="0"/>
              <a:t>Cache-control API</a:t>
            </a:r>
          </a:p>
          <a:p>
            <a:pPr lvl="1"/>
            <a:endParaRPr smtClean="0"/>
          </a:p>
        </p:txBody>
      </p:sp>
      <p:sp>
        <p:nvSpPr>
          <p:cNvPr id="28675" name="AutoShape 4"/>
          <p:cNvSpPr>
            <a:spLocks noChangeArrowheads="1"/>
          </p:cNvSpPr>
          <p:nvPr/>
        </p:nvSpPr>
        <p:spPr bwMode="auto">
          <a:xfrm>
            <a:off x="3919538" y="4429125"/>
            <a:ext cx="387350" cy="485775"/>
          </a:xfrm>
          <a:prstGeom prst="foldedCorner">
            <a:avLst>
              <a:gd name="adj" fmla="val 12500"/>
            </a:avLst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700">
                <a:solidFill>
                  <a:srgbClr val="080808"/>
                </a:solidFill>
                <a:latin typeface="Tahoma" pitchFamily="34" charset="0"/>
              </a:rPr>
              <a:t>Cube </a:t>
            </a:r>
          </a:p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700">
                <a:solidFill>
                  <a:srgbClr val="080808"/>
                </a:solidFill>
                <a:latin typeface="Tahoma" pitchFamily="34" charset="0"/>
              </a:rPr>
              <a:t>Schema</a:t>
            </a:r>
          </a:p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700">
                <a:solidFill>
                  <a:srgbClr val="080808"/>
                </a:solidFill>
                <a:latin typeface="Tahoma" pitchFamily="34" charset="0"/>
              </a:rPr>
              <a:t>XML</a:t>
            </a:r>
          </a:p>
        </p:txBody>
      </p:sp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4859338" y="3068638"/>
            <a:ext cx="3043237" cy="1736725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1000">
                <a:solidFill>
                  <a:srgbClr val="080808"/>
                </a:solidFill>
                <a:latin typeface="Tahoma" pitchFamily="34" charset="0"/>
              </a:rPr>
              <a:t>JEE Application Server</a:t>
            </a:r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5076825" y="3490913"/>
            <a:ext cx="2597150" cy="1135062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Ctr="1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1000">
                <a:solidFill>
                  <a:srgbClr val="080808"/>
                </a:solidFill>
                <a:latin typeface="Tahoma" pitchFamily="34" charset="0"/>
              </a:rPr>
              <a:t>Mondrian</a:t>
            </a:r>
          </a:p>
        </p:txBody>
      </p:sp>
      <p:sp>
        <p:nvSpPr>
          <p:cNvPr id="28678" name="Rectangle 13"/>
          <p:cNvSpPr>
            <a:spLocks noChangeArrowheads="1"/>
          </p:cNvSpPr>
          <p:nvPr/>
        </p:nvSpPr>
        <p:spPr bwMode="auto">
          <a:xfrm>
            <a:off x="5403850" y="4337050"/>
            <a:ext cx="373063" cy="1524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600">
                <a:solidFill>
                  <a:srgbClr val="080808"/>
                </a:solidFill>
                <a:latin typeface="Tahoma" pitchFamily="34" charset="0"/>
              </a:rPr>
              <a:t>JDBC</a:t>
            </a:r>
          </a:p>
        </p:txBody>
      </p:sp>
      <p:sp>
        <p:nvSpPr>
          <p:cNvPr id="28679" name="AutoShape 14"/>
          <p:cNvSpPr>
            <a:spLocks noChangeArrowheads="1"/>
          </p:cNvSpPr>
          <p:nvPr/>
        </p:nvSpPr>
        <p:spPr bwMode="auto">
          <a:xfrm>
            <a:off x="5340350" y="5437188"/>
            <a:ext cx="876300" cy="654050"/>
          </a:xfrm>
          <a:prstGeom prst="flowChartMagneticDisk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1200">
                <a:solidFill>
                  <a:srgbClr val="080808"/>
                </a:solidFill>
                <a:latin typeface="Tahoma" pitchFamily="34" charset="0"/>
              </a:rPr>
              <a:t>RDBMS</a:t>
            </a:r>
          </a:p>
        </p:txBody>
      </p:sp>
      <p:cxnSp>
        <p:nvCxnSpPr>
          <p:cNvPr id="28680" name="AutoShape 15"/>
          <p:cNvCxnSpPr>
            <a:cxnSpLocks noChangeShapeType="1"/>
            <a:stCxn id="28678" idx="2"/>
            <a:endCxn id="28679" idx="1"/>
          </p:cNvCxnSpPr>
          <p:nvPr/>
        </p:nvCxnSpPr>
        <p:spPr bwMode="auto">
          <a:xfrm rot="16200000" flipH="1">
            <a:off x="5210969" y="4869656"/>
            <a:ext cx="947738" cy="187325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8681" name="AutoShape 16"/>
          <p:cNvSpPr>
            <a:spLocks noChangeArrowheads="1"/>
          </p:cNvSpPr>
          <p:nvPr/>
        </p:nvSpPr>
        <p:spPr bwMode="auto">
          <a:xfrm>
            <a:off x="6078538" y="3727450"/>
            <a:ext cx="514350" cy="431800"/>
          </a:xfrm>
          <a:prstGeom prst="cube">
            <a:avLst>
              <a:gd name="adj" fmla="val 21856"/>
            </a:avLst>
          </a:prstGeom>
          <a:solidFill>
            <a:schemeClr val="tx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600">
                <a:solidFill>
                  <a:srgbClr val="080808"/>
                </a:solidFill>
                <a:latin typeface="Tahoma" pitchFamily="34" charset="0"/>
              </a:rPr>
              <a:t>cube </a:t>
            </a:r>
          </a:p>
        </p:txBody>
      </p:sp>
      <p:sp>
        <p:nvSpPr>
          <p:cNvPr id="28682" name="AutoShape 18"/>
          <p:cNvSpPr>
            <a:spLocks noChangeArrowheads="1"/>
          </p:cNvSpPr>
          <p:nvPr/>
        </p:nvSpPr>
        <p:spPr bwMode="auto">
          <a:xfrm>
            <a:off x="6796088" y="3727450"/>
            <a:ext cx="514350" cy="431800"/>
          </a:xfrm>
          <a:prstGeom prst="cube">
            <a:avLst>
              <a:gd name="adj" fmla="val 21856"/>
            </a:avLst>
          </a:prstGeom>
          <a:solidFill>
            <a:schemeClr val="tx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600">
                <a:solidFill>
                  <a:srgbClr val="080808"/>
                </a:solidFill>
                <a:latin typeface="Tahoma" pitchFamily="34" charset="0"/>
              </a:rPr>
              <a:t>cube </a:t>
            </a:r>
          </a:p>
        </p:txBody>
      </p:sp>
      <p:sp>
        <p:nvSpPr>
          <p:cNvPr id="28683" name="AutoShape 19"/>
          <p:cNvSpPr>
            <a:spLocks noChangeArrowheads="1"/>
          </p:cNvSpPr>
          <p:nvPr/>
        </p:nvSpPr>
        <p:spPr bwMode="auto">
          <a:xfrm>
            <a:off x="5381625" y="3736975"/>
            <a:ext cx="514350" cy="431800"/>
          </a:xfrm>
          <a:prstGeom prst="cube">
            <a:avLst>
              <a:gd name="adj" fmla="val 21856"/>
            </a:avLst>
          </a:prstGeom>
          <a:solidFill>
            <a:schemeClr val="tx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600">
                <a:solidFill>
                  <a:srgbClr val="080808"/>
                </a:solidFill>
                <a:latin typeface="Tahoma" pitchFamily="34" charset="0"/>
              </a:rPr>
              <a:t>cube </a:t>
            </a:r>
          </a:p>
        </p:txBody>
      </p:sp>
      <p:cxnSp>
        <p:nvCxnSpPr>
          <p:cNvPr id="28684" name="AutoShape 21"/>
          <p:cNvCxnSpPr>
            <a:cxnSpLocks noChangeShapeType="1"/>
            <a:stCxn id="28675" idx="3"/>
          </p:cNvCxnSpPr>
          <p:nvPr/>
        </p:nvCxnSpPr>
        <p:spPr bwMode="auto">
          <a:xfrm flipV="1">
            <a:off x="4306888" y="4076700"/>
            <a:ext cx="785812" cy="595313"/>
          </a:xfrm>
          <a:prstGeom prst="bentConnector3">
            <a:avLst>
              <a:gd name="adj1" fmla="val 4989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8685" name="AutoShape 22"/>
          <p:cNvSpPr>
            <a:spLocks noChangeArrowheads="1"/>
          </p:cNvSpPr>
          <p:nvPr/>
        </p:nvSpPr>
        <p:spPr bwMode="auto">
          <a:xfrm>
            <a:off x="6826250" y="5430838"/>
            <a:ext cx="876300" cy="654050"/>
          </a:xfrm>
          <a:prstGeom prst="flowChartMagneticDisk">
            <a:avLst/>
          </a:prstGeom>
          <a:solidFill>
            <a:schemeClr val="folHlink">
              <a:alpha val="50195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1200">
                <a:solidFill>
                  <a:srgbClr val="080808"/>
                </a:solidFill>
                <a:latin typeface="Tahoma" pitchFamily="34" charset="0"/>
              </a:rPr>
              <a:t>RDBMS</a:t>
            </a:r>
          </a:p>
        </p:txBody>
      </p:sp>
      <p:sp>
        <p:nvSpPr>
          <p:cNvPr id="28686" name="Rectangle 23"/>
          <p:cNvSpPr>
            <a:spLocks noChangeArrowheads="1"/>
          </p:cNvSpPr>
          <p:nvPr/>
        </p:nvSpPr>
        <p:spPr bwMode="auto">
          <a:xfrm>
            <a:off x="6094413" y="4337050"/>
            <a:ext cx="373062" cy="1524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600">
                <a:solidFill>
                  <a:srgbClr val="080808"/>
                </a:solidFill>
                <a:latin typeface="Tahoma" pitchFamily="34" charset="0"/>
              </a:rPr>
              <a:t>JDBC</a:t>
            </a:r>
          </a:p>
        </p:txBody>
      </p:sp>
      <p:cxnSp>
        <p:nvCxnSpPr>
          <p:cNvPr id="28687" name="AutoShape 24"/>
          <p:cNvCxnSpPr>
            <a:cxnSpLocks noChangeShapeType="1"/>
            <a:stCxn id="28686" idx="2"/>
            <a:endCxn id="28679" idx="4"/>
          </p:cNvCxnSpPr>
          <p:nvPr/>
        </p:nvCxnSpPr>
        <p:spPr bwMode="auto">
          <a:xfrm rot="5400000">
            <a:off x="5611812" y="5094288"/>
            <a:ext cx="1274763" cy="6508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8688" name="Rectangle 25"/>
          <p:cNvSpPr>
            <a:spLocks noChangeArrowheads="1"/>
          </p:cNvSpPr>
          <p:nvPr/>
        </p:nvSpPr>
        <p:spPr bwMode="auto">
          <a:xfrm>
            <a:off x="6816725" y="4337050"/>
            <a:ext cx="373063" cy="152400"/>
          </a:xfrm>
          <a:prstGeom prst="rect">
            <a:avLst/>
          </a:prstGeom>
          <a:solidFill>
            <a:schemeClr val="hlink">
              <a:alpha val="50195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marL="231775" indent="-231775" algn="ct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600">
                <a:solidFill>
                  <a:srgbClr val="080808"/>
                </a:solidFill>
                <a:latin typeface="Tahoma" pitchFamily="34" charset="0"/>
              </a:rPr>
              <a:t>JDBC</a:t>
            </a:r>
          </a:p>
        </p:txBody>
      </p:sp>
      <p:cxnSp>
        <p:nvCxnSpPr>
          <p:cNvPr id="28689" name="AutoShape 26"/>
          <p:cNvCxnSpPr>
            <a:cxnSpLocks noChangeShapeType="1"/>
            <a:stCxn id="28688" idx="2"/>
            <a:endCxn id="28685" idx="1"/>
          </p:cNvCxnSpPr>
          <p:nvPr/>
        </p:nvCxnSpPr>
        <p:spPr bwMode="auto">
          <a:xfrm rot="16200000" flipH="1">
            <a:off x="6663531" y="4829969"/>
            <a:ext cx="941388" cy="260350"/>
          </a:xfrm>
          <a:prstGeom prst="bentConnector3">
            <a:avLst>
              <a:gd name="adj1" fmla="val 4991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690" name="AutoShape 27"/>
          <p:cNvCxnSpPr>
            <a:cxnSpLocks noChangeShapeType="1"/>
            <a:stCxn id="28686" idx="0"/>
            <a:endCxn id="28681" idx="3"/>
          </p:cNvCxnSpPr>
          <p:nvPr/>
        </p:nvCxnSpPr>
        <p:spPr bwMode="auto">
          <a:xfrm flipV="1">
            <a:off x="6281738" y="4159250"/>
            <a:ext cx="63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1" name="AutoShape 28"/>
          <p:cNvCxnSpPr>
            <a:cxnSpLocks noChangeShapeType="1"/>
            <a:stCxn id="28678" idx="0"/>
            <a:endCxn id="28683" idx="3"/>
          </p:cNvCxnSpPr>
          <p:nvPr/>
        </p:nvCxnSpPr>
        <p:spPr bwMode="auto">
          <a:xfrm flipV="1">
            <a:off x="5591175" y="4168775"/>
            <a:ext cx="0" cy="168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2" name="AutoShape 29"/>
          <p:cNvCxnSpPr>
            <a:cxnSpLocks noChangeShapeType="1"/>
            <a:stCxn id="28688" idx="0"/>
            <a:endCxn id="28682" idx="3"/>
          </p:cNvCxnSpPr>
          <p:nvPr/>
        </p:nvCxnSpPr>
        <p:spPr bwMode="auto">
          <a:xfrm flipV="1">
            <a:off x="7004050" y="4159250"/>
            <a:ext cx="1588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4303" name="computr1"/>
          <p:cNvSpPr>
            <a:spLocks noEditPoints="1" noChangeArrowheads="1"/>
          </p:cNvSpPr>
          <p:nvPr/>
        </p:nvSpPr>
        <p:spPr bwMode="auto">
          <a:xfrm>
            <a:off x="5610225" y="1562100"/>
            <a:ext cx="496888" cy="496888"/>
          </a:xfrm>
          <a:custGeom>
            <a:avLst/>
            <a:gdLst>
              <a:gd name="T0" fmla="*/ 449385 w 21600"/>
              <a:gd name="T1" fmla="*/ 0 h 21600"/>
              <a:gd name="T2" fmla="*/ 248444 w 21600"/>
              <a:gd name="T3" fmla="*/ 0 h 21600"/>
              <a:gd name="T4" fmla="*/ 47503 w 21600"/>
              <a:gd name="T5" fmla="*/ 0 h 21600"/>
              <a:gd name="T6" fmla="*/ 0 w 21600"/>
              <a:gd name="T7" fmla="*/ 353987 h 21600"/>
              <a:gd name="T8" fmla="*/ 0 w 21600"/>
              <a:gd name="T9" fmla="*/ 496888 h 21600"/>
              <a:gd name="T10" fmla="*/ 248444 w 21600"/>
              <a:gd name="T11" fmla="*/ 496888 h 21600"/>
              <a:gd name="T12" fmla="*/ 496888 w 21600"/>
              <a:gd name="T13" fmla="*/ 496888 h 21600"/>
              <a:gd name="T14" fmla="*/ 496888 w 21600"/>
              <a:gd name="T15" fmla="*/ 353987 h 21600"/>
              <a:gd name="T16" fmla="*/ 449385 w 21600"/>
              <a:gd name="T17" fmla="*/ 311774 h 21600"/>
              <a:gd name="T18" fmla="*/ 47503 w 21600"/>
              <a:gd name="T19" fmla="*/ 311774 h 21600"/>
              <a:gd name="T20" fmla="*/ 47503 w 21600"/>
              <a:gd name="T21" fmla="*/ 155876 h 21600"/>
              <a:gd name="T22" fmla="*/ 449385 w 21600"/>
              <a:gd name="T23" fmla="*/ 155876 h 21600"/>
              <a:gd name="T24" fmla="*/ 0 w 21600"/>
              <a:gd name="T25" fmla="*/ 425437 h 21600"/>
              <a:gd name="T26" fmla="*/ 496888 w 21600"/>
              <a:gd name="T27" fmla="*/ 42543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chemeClr val="hlink">
              <a:alpha val="50195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04" name="computr1"/>
          <p:cNvSpPr>
            <a:spLocks noEditPoints="1" noChangeArrowheads="1"/>
          </p:cNvSpPr>
          <p:nvPr/>
        </p:nvSpPr>
        <p:spPr bwMode="auto">
          <a:xfrm>
            <a:off x="6029325" y="1714500"/>
            <a:ext cx="496888" cy="496888"/>
          </a:xfrm>
          <a:custGeom>
            <a:avLst/>
            <a:gdLst>
              <a:gd name="T0" fmla="*/ 449385 w 21600"/>
              <a:gd name="T1" fmla="*/ 0 h 21600"/>
              <a:gd name="T2" fmla="*/ 248444 w 21600"/>
              <a:gd name="T3" fmla="*/ 0 h 21600"/>
              <a:gd name="T4" fmla="*/ 47503 w 21600"/>
              <a:gd name="T5" fmla="*/ 0 h 21600"/>
              <a:gd name="T6" fmla="*/ 0 w 21600"/>
              <a:gd name="T7" fmla="*/ 353987 h 21600"/>
              <a:gd name="T8" fmla="*/ 0 w 21600"/>
              <a:gd name="T9" fmla="*/ 496888 h 21600"/>
              <a:gd name="T10" fmla="*/ 248444 w 21600"/>
              <a:gd name="T11" fmla="*/ 496888 h 21600"/>
              <a:gd name="T12" fmla="*/ 496888 w 21600"/>
              <a:gd name="T13" fmla="*/ 496888 h 21600"/>
              <a:gd name="T14" fmla="*/ 496888 w 21600"/>
              <a:gd name="T15" fmla="*/ 353987 h 21600"/>
              <a:gd name="T16" fmla="*/ 449385 w 21600"/>
              <a:gd name="T17" fmla="*/ 311774 h 21600"/>
              <a:gd name="T18" fmla="*/ 47503 w 21600"/>
              <a:gd name="T19" fmla="*/ 311774 h 21600"/>
              <a:gd name="T20" fmla="*/ 47503 w 21600"/>
              <a:gd name="T21" fmla="*/ 155876 h 21600"/>
              <a:gd name="T22" fmla="*/ 449385 w 21600"/>
              <a:gd name="T23" fmla="*/ 155876 h 21600"/>
              <a:gd name="T24" fmla="*/ 0 w 21600"/>
              <a:gd name="T25" fmla="*/ 425437 h 21600"/>
              <a:gd name="T26" fmla="*/ 496888 w 21600"/>
              <a:gd name="T27" fmla="*/ 42543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chemeClr val="hlink">
              <a:alpha val="50195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5948363" y="1246188"/>
            <a:ext cx="6191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31775" indent="-231775" algn="r" eaLnBrk="0" hangingPunct="0">
              <a:spcBef>
                <a:spcPct val="20000"/>
              </a:spcBef>
              <a:buClr>
                <a:srgbClr val="5F5F5F"/>
              </a:buClr>
              <a:buSzPct val="115000"/>
              <a:tabLst>
                <a:tab pos="231775" algn="l"/>
              </a:tabLst>
            </a:pPr>
            <a:r>
              <a:rPr lang="en-US" sz="1000">
                <a:solidFill>
                  <a:srgbClr val="080808"/>
                </a:solidFill>
                <a:latin typeface="Tahoma" pitchFamily="34" charset="0"/>
              </a:rPr>
              <a:t>Viewers</a:t>
            </a:r>
          </a:p>
        </p:txBody>
      </p:sp>
      <p:sp>
        <p:nvSpPr>
          <p:cNvPr id="54307" name="computr1"/>
          <p:cNvSpPr>
            <a:spLocks noEditPoints="1" noChangeArrowheads="1"/>
          </p:cNvSpPr>
          <p:nvPr/>
        </p:nvSpPr>
        <p:spPr bwMode="auto">
          <a:xfrm>
            <a:off x="6443663" y="1557338"/>
            <a:ext cx="496887" cy="496887"/>
          </a:xfrm>
          <a:custGeom>
            <a:avLst/>
            <a:gdLst>
              <a:gd name="T0" fmla="*/ 449384 w 21600"/>
              <a:gd name="T1" fmla="*/ 0 h 21600"/>
              <a:gd name="T2" fmla="*/ 248444 w 21600"/>
              <a:gd name="T3" fmla="*/ 0 h 21600"/>
              <a:gd name="T4" fmla="*/ 47503 w 21600"/>
              <a:gd name="T5" fmla="*/ 0 h 21600"/>
              <a:gd name="T6" fmla="*/ 0 w 21600"/>
              <a:gd name="T7" fmla="*/ 353986 h 21600"/>
              <a:gd name="T8" fmla="*/ 0 w 21600"/>
              <a:gd name="T9" fmla="*/ 496887 h 21600"/>
              <a:gd name="T10" fmla="*/ 248444 w 21600"/>
              <a:gd name="T11" fmla="*/ 496887 h 21600"/>
              <a:gd name="T12" fmla="*/ 496887 w 21600"/>
              <a:gd name="T13" fmla="*/ 496887 h 21600"/>
              <a:gd name="T14" fmla="*/ 496887 w 21600"/>
              <a:gd name="T15" fmla="*/ 353986 h 21600"/>
              <a:gd name="T16" fmla="*/ 449384 w 21600"/>
              <a:gd name="T17" fmla="*/ 311774 h 21600"/>
              <a:gd name="T18" fmla="*/ 47503 w 21600"/>
              <a:gd name="T19" fmla="*/ 311774 h 21600"/>
              <a:gd name="T20" fmla="*/ 47503 w 21600"/>
              <a:gd name="T21" fmla="*/ 155875 h 21600"/>
              <a:gd name="T22" fmla="*/ 449384 w 21600"/>
              <a:gd name="T23" fmla="*/ 155875 h 21600"/>
              <a:gd name="T24" fmla="*/ 0 w 21600"/>
              <a:gd name="T25" fmla="*/ 425437 h 21600"/>
              <a:gd name="T26" fmla="*/ 496887 w 21600"/>
              <a:gd name="T27" fmla="*/ 42543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chemeClr val="hlink">
              <a:alpha val="50195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7" name="Line 44"/>
          <p:cNvSpPr>
            <a:spLocks noChangeShapeType="1"/>
          </p:cNvSpPr>
          <p:nvPr/>
        </p:nvSpPr>
        <p:spPr bwMode="auto">
          <a:xfrm>
            <a:off x="6300788" y="2205038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3" grpId="0" animBg="1"/>
      <p:bldP spid="54304" grpId="0" animBg="1"/>
      <p:bldP spid="54306" grpId="0"/>
      <p:bldP spid="5430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Mondrian schema</a:t>
            </a:r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9938" y="3548063"/>
            <a:ext cx="3976687" cy="2552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6324" name="Rectangle 4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114800" cy="5029200"/>
          </a:xfrm>
        </p:spPr>
        <p:txBody>
          <a:bodyPr/>
          <a:lstStyle/>
          <a:p>
            <a:pPr>
              <a:buFont typeface="Times"/>
              <a:buNone/>
            </a:pPr>
            <a:r>
              <a:rPr smtClean="0"/>
              <a:t>A dimensional model (logical)</a:t>
            </a:r>
          </a:p>
          <a:p>
            <a:pPr lvl="1"/>
            <a:r>
              <a:rPr smtClean="0"/>
              <a:t>Cubes &amp; virtual cubes</a:t>
            </a:r>
          </a:p>
          <a:p>
            <a:pPr lvl="1"/>
            <a:r>
              <a:rPr smtClean="0"/>
              <a:t>Shared &amp; private dimensions</a:t>
            </a:r>
          </a:p>
          <a:p>
            <a:pPr lvl="1"/>
            <a:r>
              <a:rPr smtClean="0"/>
              <a:t>Measures</a:t>
            </a:r>
          </a:p>
          <a:p>
            <a:pPr>
              <a:buFont typeface="Times"/>
              <a:buNone/>
            </a:pPr>
            <a:r>
              <a:rPr smtClean="0"/>
              <a:t>… mapped onto a star/snowflake schema (physical)</a:t>
            </a:r>
          </a:p>
          <a:p>
            <a:pPr lvl="1"/>
            <a:r>
              <a:rPr smtClean="0"/>
              <a:t>Fact table</a:t>
            </a:r>
          </a:p>
          <a:p>
            <a:pPr lvl="1"/>
            <a:r>
              <a:rPr smtClean="0"/>
              <a:t>Dimension tables</a:t>
            </a:r>
          </a:p>
          <a:p>
            <a:pPr lvl="1"/>
            <a:r>
              <a:rPr smtClean="0"/>
              <a:t>Joined by foreign key relationships</a:t>
            </a:r>
          </a:p>
          <a:p>
            <a:pPr lvl="1"/>
            <a:r>
              <a:rPr smtClean="0"/>
              <a:t>Aggregate tables</a:t>
            </a:r>
          </a:p>
          <a:p>
            <a:endParaRPr smtClean="0"/>
          </a:p>
        </p:txBody>
      </p:sp>
      <p:pic>
        <p:nvPicPr>
          <p:cNvPr id="56325" name="Picture 5" descr="The image “http://www.selectorweb.com/images/olap_cube.gif” cannot be displayed, because it contains errors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1265238"/>
            <a:ext cx="17811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ETL Process for OLAP</a:t>
            </a:r>
          </a:p>
        </p:txBody>
      </p:sp>
      <p:sp>
        <p:nvSpPr>
          <p:cNvPr id="32770" name="AutoShape 5"/>
          <p:cNvSpPr>
            <a:spLocks noChangeArrowheads="1"/>
          </p:cNvSpPr>
          <p:nvPr/>
        </p:nvSpPr>
        <p:spPr bwMode="auto">
          <a:xfrm>
            <a:off x="5638800" y="2514600"/>
            <a:ext cx="1066800" cy="1066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OLAP</a:t>
            </a:r>
          </a:p>
        </p:txBody>
      </p:sp>
      <p:sp>
        <p:nvSpPr>
          <p:cNvPr id="32771" name="AutoShape 6"/>
          <p:cNvSpPr>
            <a:spLocks noChangeArrowheads="1"/>
          </p:cNvSpPr>
          <p:nvPr/>
        </p:nvSpPr>
        <p:spPr bwMode="auto">
          <a:xfrm>
            <a:off x="1371600" y="4343400"/>
            <a:ext cx="1219200" cy="1524000"/>
          </a:xfrm>
          <a:prstGeom prst="can">
            <a:avLst>
              <a:gd name="adj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Operational</a:t>
            </a:r>
            <a:br>
              <a:rPr lang="en-US">
                <a:latin typeface="Calibri" pitchFamily="34" charset="0"/>
              </a:rPr>
            </a:br>
            <a:r>
              <a:rPr lang="en-US">
                <a:latin typeface="Calibri" pitchFamily="34" charset="0"/>
              </a:rPr>
              <a:t>database</a:t>
            </a:r>
          </a:p>
        </p:txBody>
      </p:sp>
      <p:sp>
        <p:nvSpPr>
          <p:cNvPr id="32772" name="AutoShape 7"/>
          <p:cNvSpPr>
            <a:spLocks noChangeArrowheads="1"/>
          </p:cNvSpPr>
          <p:nvPr/>
        </p:nvSpPr>
        <p:spPr bwMode="auto">
          <a:xfrm>
            <a:off x="6019800" y="4419600"/>
            <a:ext cx="1219200" cy="1524000"/>
          </a:xfrm>
          <a:prstGeom prst="can">
            <a:avLst>
              <a:gd name="adj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Data</a:t>
            </a:r>
            <a:br>
              <a:rPr lang="en-US">
                <a:latin typeface="Calibri" pitchFamily="34" charset="0"/>
              </a:rPr>
            </a:br>
            <a:r>
              <a:rPr lang="en-US">
                <a:latin typeface="Calibri" pitchFamily="34" charset="0"/>
              </a:rPr>
              <a:t>warehouse</a:t>
            </a:r>
          </a:p>
        </p:txBody>
      </p:sp>
      <p:grpSp>
        <p:nvGrpSpPr>
          <p:cNvPr id="32773" name="Group 8"/>
          <p:cNvGrpSpPr>
            <a:grpSpLocks/>
          </p:cNvGrpSpPr>
          <p:nvPr/>
        </p:nvGrpSpPr>
        <p:grpSpPr bwMode="auto">
          <a:xfrm>
            <a:off x="3505200" y="4343400"/>
            <a:ext cx="1371600" cy="1168400"/>
            <a:chOff x="1632" y="1248"/>
            <a:chExt cx="2682" cy="2286"/>
          </a:xfrm>
        </p:grpSpPr>
        <p:sp>
          <p:nvSpPr>
            <p:cNvPr id="32786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2787" name="AutoShape 10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2788" name="AutoShape 11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32774" name="Line 12"/>
          <p:cNvSpPr>
            <a:spLocks noChangeShapeType="1"/>
          </p:cNvSpPr>
          <p:nvPr/>
        </p:nvSpPr>
        <p:spPr bwMode="auto">
          <a:xfrm>
            <a:off x="2590800" y="5181600"/>
            <a:ext cx="9906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75" name="Line 14"/>
          <p:cNvSpPr>
            <a:spLocks noChangeShapeType="1"/>
          </p:cNvSpPr>
          <p:nvPr/>
        </p:nvSpPr>
        <p:spPr bwMode="auto">
          <a:xfrm>
            <a:off x="4953000" y="5181600"/>
            <a:ext cx="9906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76" name="Line 15"/>
          <p:cNvSpPr>
            <a:spLocks noChangeShapeType="1"/>
          </p:cNvSpPr>
          <p:nvPr/>
        </p:nvSpPr>
        <p:spPr bwMode="auto">
          <a:xfrm flipH="1" flipV="1">
            <a:off x="6096000" y="3657600"/>
            <a:ext cx="5334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77" name="laptop"/>
          <p:cNvSpPr>
            <a:spLocks noEditPoints="1" noChangeArrowheads="1"/>
          </p:cNvSpPr>
          <p:nvPr/>
        </p:nvSpPr>
        <p:spPr bwMode="auto">
          <a:xfrm>
            <a:off x="7010400" y="1219200"/>
            <a:ext cx="915988" cy="6905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78" name="Line 17"/>
          <p:cNvSpPr>
            <a:spLocks noChangeShapeType="1"/>
          </p:cNvSpPr>
          <p:nvPr/>
        </p:nvSpPr>
        <p:spPr bwMode="auto">
          <a:xfrm flipV="1">
            <a:off x="6248400" y="1981200"/>
            <a:ext cx="1143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79" name="laptop"/>
          <p:cNvSpPr>
            <a:spLocks noEditPoints="1" noChangeArrowheads="1"/>
          </p:cNvSpPr>
          <p:nvPr/>
        </p:nvSpPr>
        <p:spPr bwMode="auto">
          <a:xfrm>
            <a:off x="4572000" y="1219200"/>
            <a:ext cx="915988" cy="6905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2780" name="Line 19"/>
          <p:cNvSpPr>
            <a:spLocks noChangeShapeType="1"/>
          </p:cNvSpPr>
          <p:nvPr/>
        </p:nvSpPr>
        <p:spPr bwMode="auto">
          <a:xfrm flipH="1" flipV="1">
            <a:off x="5029200" y="1981200"/>
            <a:ext cx="1219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2781" name="Text Box 20"/>
          <p:cNvSpPr txBox="1">
            <a:spLocks noChangeArrowheads="1"/>
          </p:cNvSpPr>
          <p:nvPr/>
        </p:nvSpPr>
        <p:spPr bwMode="auto">
          <a:xfrm>
            <a:off x="3581400" y="3886200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Conventional ETL</a:t>
            </a:r>
          </a:p>
        </p:txBody>
      </p:sp>
      <p:cxnSp>
        <p:nvCxnSpPr>
          <p:cNvPr id="32782" name="AutoShape 22"/>
          <p:cNvCxnSpPr>
            <a:cxnSpLocks noChangeShapeType="1"/>
            <a:stCxn id="32772" idx="3"/>
            <a:endCxn id="32772" idx="4"/>
          </p:cNvCxnSpPr>
          <p:nvPr/>
        </p:nvCxnSpPr>
        <p:spPr bwMode="auto">
          <a:xfrm rot="5400000" flipH="1" flipV="1">
            <a:off x="6553200" y="5257800"/>
            <a:ext cx="762000" cy="609600"/>
          </a:xfrm>
          <a:prstGeom prst="curvedConnector4">
            <a:avLst>
              <a:gd name="adj1" fmla="val -38958"/>
              <a:gd name="adj2" fmla="val 173694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</p:cxnSp>
      <p:sp>
        <p:nvSpPr>
          <p:cNvPr id="32783" name="Text Box 23"/>
          <p:cNvSpPr txBox="1">
            <a:spLocks noChangeArrowheads="1"/>
          </p:cNvSpPr>
          <p:nvPr/>
        </p:nvSpPr>
        <p:spPr bwMode="auto">
          <a:xfrm>
            <a:off x="7772400" y="4953000"/>
            <a:ext cx="1371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Aggregate tables populated from DW</a:t>
            </a:r>
          </a:p>
        </p:txBody>
      </p:sp>
      <p:sp>
        <p:nvSpPr>
          <p:cNvPr id="32784" name="Text Box 24"/>
          <p:cNvSpPr txBox="1">
            <a:spLocks noChangeArrowheads="1"/>
          </p:cNvSpPr>
          <p:nvPr/>
        </p:nvSpPr>
        <p:spPr bwMode="auto">
          <a:xfrm>
            <a:off x="7162800" y="2667000"/>
            <a:ext cx="17430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OLAP cache flushed after load</a:t>
            </a:r>
          </a:p>
        </p:txBody>
      </p:sp>
      <p:sp>
        <p:nvSpPr>
          <p:cNvPr id="32785" name="Footer Placeholder 2"/>
          <p:cNvSpPr txBox="1">
            <a:spLocks noGrp="1"/>
          </p:cNvSpPr>
          <p:nvPr/>
        </p:nvSpPr>
        <p:spPr bwMode="auto">
          <a:xfrm>
            <a:off x="2590800" y="6645275"/>
            <a:ext cx="396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1000">
                <a:solidFill>
                  <a:schemeClr val="bg1"/>
                </a:solidFill>
                <a:latin typeface="Calibri" pitchFamily="34" charset="0"/>
              </a:rPr>
              <a:t>SQLstream Inc. © 2009</a:t>
            </a:r>
            <a:endParaRPr lang="en-US" sz="1000">
              <a:solidFill>
                <a:schemeClr val="bg1"/>
              </a:solidFill>
              <a:latin typeface="Calibri" pitchFamily="34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Continuous ETL for Real-time OLAP</a:t>
            </a:r>
          </a:p>
        </p:txBody>
      </p:sp>
      <p:sp>
        <p:nvSpPr>
          <p:cNvPr id="34818" name="AutoShape 3"/>
          <p:cNvSpPr>
            <a:spLocks noChangeArrowheads="1"/>
          </p:cNvSpPr>
          <p:nvPr/>
        </p:nvSpPr>
        <p:spPr bwMode="auto">
          <a:xfrm>
            <a:off x="5638800" y="2514600"/>
            <a:ext cx="1066800" cy="1066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OLAP</a:t>
            </a:r>
          </a:p>
        </p:txBody>
      </p:sp>
      <p:sp>
        <p:nvSpPr>
          <p:cNvPr id="34819" name="AutoShape 4"/>
          <p:cNvSpPr>
            <a:spLocks noChangeArrowheads="1"/>
          </p:cNvSpPr>
          <p:nvPr/>
        </p:nvSpPr>
        <p:spPr bwMode="auto">
          <a:xfrm>
            <a:off x="1371600" y="4343400"/>
            <a:ext cx="1219200" cy="1524000"/>
          </a:xfrm>
          <a:prstGeom prst="can">
            <a:avLst>
              <a:gd name="adj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Operational</a:t>
            </a:r>
            <a:br>
              <a:rPr lang="en-US">
                <a:latin typeface="Calibri" pitchFamily="34" charset="0"/>
              </a:rPr>
            </a:br>
            <a:r>
              <a:rPr lang="en-US">
                <a:latin typeface="Calibri" pitchFamily="34" charset="0"/>
              </a:rPr>
              <a:t>database</a:t>
            </a:r>
          </a:p>
        </p:txBody>
      </p:sp>
      <p:sp>
        <p:nvSpPr>
          <p:cNvPr id="34820" name="AutoShape 5"/>
          <p:cNvSpPr>
            <a:spLocks noChangeArrowheads="1"/>
          </p:cNvSpPr>
          <p:nvPr/>
        </p:nvSpPr>
        <p:spPr bwMode="auto">
          <a:xfrm>
            <a:off x="6019800" y="4419600"/>
            <a:ext cx="1219200" cy="1524000"/>
          </a:xfrm>
          <a:prstGeom prst="can">
            <a:avLst>
              <a:gd name="adj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Data</a:t>
            </a:r>
            <a:br>
              <a:rPr lang="en-US">
                <a:latin typeface="Calibri" pitchFamily="34" charset="0"/>
              </a:rPr>
            </a:br>
            <a:r>
              <a:rPr lang="en-US">
                <a:latin typeface="Calibri" pitchFamily="34" charset="0"/>
              </a:rPr>
              <a:t>warehouse</a:t>
            </a:r>
          </a:p>
        </p:txBody>
      </p:sp>
      <p:grpSp>
        <p:nvGrpSpPr>
          <p:cNvPr id="34821" name="Group 6"/>
          <p:cNvGrpSpPr>
            <a:grpSpLocks/>
          </p:cNvGrpSpPr>
          <p:nvPr/>
        </p:nvGrpSpPr>
        <p:grpSpPr bwMode="auto">
          <a:xfrm>
            <a:off x="3505200" y="4343400"/>
            <a:ext cx="1371600" cy="1168400"/>
            <a:chOff x="1632" y="1248"/>
            <a:chExt cx="2682" cy="2286"/>
          </a:xfrm>
        </p:grpSpPr>
        <p:sp>
          <p:nvSpPr>
            <p:cNvPr id="34835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4836" name="AutoShape 8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4837" name="AutoShape 9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34822" name="Line 10"/>
          <p:cNvSpPr>
            <a:spLocks noChangeShapeType="1"/>
          </p:cNvSpPr>
          <p:nvPr/>
        </p:nvSpPr>
        <p:spPr bwMode="auto">
          <a:xfrm>
            <a:off x="2590800" y="5181600"/>
            <a:ext cx="9906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23" name="Line 11"/>
          <p:cNvSpPr>
            <a:spLocks noChangeShapeType="1"/>
          </p:cNvSpPr>
          <p:nvPr/>
        </p:nvSpPr>
        <p:spPr bwMode="auto">
          <a:xfrm>
            <a:off x="4953000" y="5181600"/>
            <a:ext cx="9906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24" name="Line 12"/>
          <p:cNvSpPr>
            <a:spLocks noChangeShapeType="1"/>
          </p:cNvSpPr>
          <p:nvPr/>
        </p:nvSpPr>
        <p:spPr bwMode="auto">
          <a:xfrm flipH="1" flipV="1">
            <a:off x="6096000" y="3657600"/>
            <a:ext cx="5334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25" name="laptop"/>
          <p:cNvSpPr>
            <a:spLocks noEditPoints="1" noChangeArrowheads="1"/>
          </p:cNvSpPr>
          <p:nvPr/>
        </p:nvSpPr>
        <p:spPr bwMode="auto">
          <a:xfrm>
            <a:off x="7010400" y="1219200"/>
            <a:ext cx="915988" cy="6905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4826" name="Line 14"/>
          <p:cNvSpPr>
            <a:spLocks noChangeShapeType="1"/>
          </p:cNvSpPr>
          <p:nvPr/>
        </p:nvSpPr>
        <p:spPr bwMode="auto">
          <a:xfrm flipV="1">
            <a:off x="6248400" y="1981200"/>
            <a:ext cx="1143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27" name="laptop"/>
          <p:cNvSpPr>
            <a:spLocks noEditPoints="1" noChangeArrowheads="1"/>
          </p:cNvSpPr>
          <p:nvPr/>
        </p:nvSpPr>
        <p:spPr bwMode="auto">
          <a:xfrm>
            <a:off x="4572000" y="1219200"/>
            <a:ext cx="915988" cy="6905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4828" name="Line 16"/>
          <p:cNvSpPr>
            <a:spLocks noChangeShapeType="1"/>
          </p:cNvSpPr>
          <p:nvPr/>
        </p:nvSpPr>
        <p:spPr bwMode="auto">
          <a:xfrm flipH="1" flipV="1">
            <a:off x="5029200" y="1981200"/>
            <a:ext cx="1219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29" name="Text Box 17"/>
          <p:cNvSpPr txBox="1">
            <a:spLocks noChangeArrowheads="1"/>
          </p:cNvSpPr>
          <p:nvPr/>
        </p:nvSpPr>
        <p:spPr bwMode="auto">
          <a:xfrm>
            <a:off x="3352800" y="3733800"/>
            <a:ext cx="1371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SQLstream Continuous ETL</a:t>
            </a:r>
          </a:p>
        </p:txBody>
      </p:sp>
      <p:sp>
        <p:nvSpPr>
          <p:cNvPr id="34830" name="Line 18"/>
          <p:cNvSpPr>
            <a:spLocks noChangeShapeType="1"/>
          </p:cNvSpPr>
          <p:nvPr/>
        </p:nvSpPr>
        <p:spPr bwMode="auto">
          <a:xfrm flipV="1">
            <a:off x="4953000" y="3581400"/>
            <a:ext cx="609600" cy="7620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1" name="Text Box 19"/>
          <p:cNvSpPr txBox="1">
            <a:spLocks noChangeArrowheads="1"/>
          </p:cNvSpPr>
          <p:nvPr/>
        </p:nvSpPr>
        <p:spPr bwMode="auto">
          <a:xfrm>
            <a:off x="4267200" y="5638800"/>
            <a:ext cx="1905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Aggregate tables populated incrementally</a:t>
            </a:r>
          </a:p>
        </p:txBody>
      </p:sp>
      <p:sp>
        <p:nvSpPr>
          <p:cNvPr id="34832" name="Text Box 20"/>
          <p:cNvSpPr txBox="1">
            <a:spLocks noChangeArrowheads="1"/>
          </p:cNvSpPr>
          <p:nvPr/>
        </p:nvSpPr>
        <p:spPr bwMode="auto">
          <a:xfrm>
            <a:off x="3733800" y="2855913"/>
            <a:ext cx="17526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>
                <a:latin typeface="Calibri" pitchFamily="34" charset="0"/>
              </a:rPr>
              <a:t>OLAP cache flushed proactively</a:t>
            </a:r>
          </a:p>
        </p:txBody>
      </p:sp>
      <p:sp>
        <p:nvSpPr>
          <p:cNvPr id="34833" name="Line 21"/>
          <p:cNvSpPr>
            <a:spLocks noChangeShapeType="1"/>
          </p:cNvSpPr>
          <p:nvPr/>
        </p:nvSpPr>
        <p:spPr bwMode="auto">
          <a:xfrm flipV="1">
            <a:off x="4800600" y="5562600"/>
            <a:ext cx="11430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4834" name="Footer Placeholder 2"/>
          <p:cNvSpPr txBox="1">
            <a:spLocks noGrp="1"/>
          </p:cNvSpPr>
          <p:nvPr/>
        </p:nvSpPr>
        <p:spPr bwMode="auto">
          <a:xfrm>
            <a:off x="2590800" y="6645275"/>
            <a:ext cx="396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1000">
                <a:solidFill>
                  <a:schemeClr val="bg1"/>
                </a:solidFill>
                <a:latin typeface="Calibri" pitchFamily="34" charset="0"/>
              </a:rPr>
              <a:t>SQLstream Inc. © 2009</a:t>
            </a:r>
            <a:endParaRPr lang="en-US" sz="1000">
              <a:solidFill>
                <a:schemeClr val="bg1"/>
              </a:solidFill>
              <a:latin typeface="Calibri" pitchFamily="34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Real-time charts and alerts</a:t>
            </a:r>
          </a:p>
        </p:txBody>
      </p:sp>
      <p:sp>
        <p:nvSpPr>
          <p:cNvPr id="36866" name="AutoShape 3"/>
          <p:cNvSpPr>
            <a:spLocks noChangeArrowheads="1"/>
          </p:cNvSpPr>
          <p:nvPr/>
        </p:nvSpPr>
        <p:spPr bwMode="auto">
          <a:xfrm>
            <a:off x="5638800" y="2514600"/>
            <a:ext cx="1066800" cy="10668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OLAP</a:t>
            </a:r>
          </a:p>
        </p:txBody>
      </p:sp>
      <p:sp>
        <p:nvSpPr>
          <p:cNvPr id="36867" name="AutoShape 4"/>
          <p:cNvSpPr>
            <a:spLocks noChangeArrowheads="1"/>
          </p:cNvSpPr>
          <p:nvPr/>
        </p:nvSpPr>
        <p:spPr bwMode="auto">
          <a:xfrm>
            <a:off x="1371600" y="4343400"/>
            <a:ext cx="1219200" cy="1524000"/>
          </a:xfrm>
          <a:prstGeom prst="can">
            <a:avLst>
              <a:gd name="adj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Operational</a:t>
            </a:r>
            <a:br>
              <a:rPr lang="en-US">
                <a:latin typeface="Calibri" pitchFamily="34" charset="0"/>
              </a:rPr>
            </a:br>
            <a:r>
              <a:rPr lang="en-US">
                <a:latin typeface="Calibri" pitchFamily="34" charset="0"/>
              </a:rPr>
              <a:t>database</a:t>
            </a:r>
          </a:p>
        </p:txBody>
      </p:sp>
      <p:sp>
        <p:nvSpPr>
          <p:cNvPr id="36868" name="AutoShape 5"/>
          <p:cNvSpPr>
            <a:spLocks noChangeArrowheads="1"/>
          </p:cNvSpPr>
          <p:nvPr/>
        </p:nvSpPr>
        <p:spPr bwMode="auto">
          <a:xfrm>
            <a:off x="6019800" y="4419600"/>
            <a:ext cx="1219200" cy="1524000"/>
          </a:xfrm>
          <a:prstGeom prst="can">
            <a:avLst>
              <a:gd name="adj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Calibri" pitchFamily="34" charset="0"/>
              </a:rPr>
              <a:t>Data</a:t>
            </a:r>
            <a:br>
              <a:rPr lang="en-US">
                <a:latin typeface="Calibri" pitchFamily="34" charset="0"/>
              </a:rPr>
            </a:br>
            <a:r>
              <a:rPr lang="en-US">
                <a:latin typeface="Calibri" pitchFamily="34" charset="0"/>
              </a:rPr>
              <a:t>warehouse</a:t>
            </a:r>
          </a:p>
        </p:txBody>
      </p:sp>
      <p:grpSp>
        <p:nvGrpSpPr>
          <p:cNvPr id="36869" name="Group 6"/>
          <p:cNvGrpSpPr>
            <a:grpSpLocks/>
          </p:cNvGrpSpPr>
          <p:nvPr/>
        </p:nvGrpSpPr>
        <p:grpSpPr bwMode="auto">
          <a:xfrm>
            <a:off x="3505200" y="4343400"/>
            <a:ext cx="1371600" cy="1168400"/>
            <a:chOff x="1632" y="1248"/>
            <a:chExt cx="2682" cy="2286"/>
          </a:xfrm>
        </p:grpSpPr>
        <p:sp>
          <p:nvSpPr>
            <p:cNvPr id="36888" name="Gear"/>
            <p:cNvSpPr>
              <a:spLocks noEditPoints="1" noChangeArrowheads="1"/>
            </p:cNvSpPr>
            <p:nvPr/>
          </p:nvSpPr>
          <p:spPr bwMode="auto">
            <a:xfrm>
              <a:off x="3119" y="1248"/>
              <a:ext cx="1195" cy="10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74 w 21600"/>
                <a:gd name="T13" fmla="*/ 3957 h 21600"/>
                <a:gd name="T14" fmla="*/ 17840 w 21600"/>
                <a:gd name="T15" fmla="*/ 17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6889" name="AutoShape 8"/>
            <p:cNvSpPr>
              <a:spLocks noEditPoints="1" noChangeArrowheads="1"/>
            </p:cNvSpPr>
            <p:nvPr/>
          </p:nvSpPr>
          <p:spPr bwMode="auto">
            <a:xfrm>
              <a:off x="1632" y="1680"/>
              <a:ext cx="1429" cy="12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68 w 21600"/>
                <a:gd name="T13" fmla="*/ 3965 h 21600"/>
                <a:gd name="T14" fmla="*/ 17836 w 21600"/>
                <a:gd name="T15" fmla="*/ 176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36890" name="AutoShape 9"/>
            <p:cNvSpPr>
              <a:spLocks noEditPoints="1" noChangeArrowheads="1"/>
            </p:cNvSpPr>
            <p:nvPr/>
          </p:nvSpPr>
          <p:spPr bwMode="auto">
            <a:xfrm>
              <a:off x="2559" y="2142"/>
              <a:ext cx="1588" cy="1392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380 w 21600"/>
                <a:gd name="T13" fmla="*/ 3957 h 21600"/>
                <a:gd name="T14" fmla="*/ 17846 w 21600"/>
                <a:gd name="T15" fmla="*/ 176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689" y="1725"/>
                  </a:moveTo>
                  <a:lnTo>
                    <a:pt x="10304" y="85"/>
                  </a:lnTo>
                  <a:lnTo>
                    <a:pt x="11637" y="85"/>
                  </a:lnTo>
                  <a:lnTo>
                    <a:pt x="12303" y="1777"/>
                  </a:lnTo>
                  <a:lnTo>
                    <a:pt x="13072" y="1931"/>
                  </a:lnTo>
                  <a:lnTo>
                    <a:pt x="14303" y="598"/>
                  </a:lnTo>
                  <a:lnTo>
                    <a:pt x="15533" y="1110"/>
                  </a:lnTo>
                  <a:lnTo>
                    <a:pt x="15584" y="2905"/>
                  </a:lnTo>
                  <a:lnTo>
                    <a:pt x="16405" y="3520"/>
                  </a:lnTo>
                  <a:lnTo>
                    <a:pt x="17891" y="2751"/>
                  </a:lnTo>
                  <a:lnTo>
                    <a:pt x="18917" y="3674"/>
                  </a:lnTo>
                  <a:lnTo>
                    <a:pt x="18199" y="5314"/>
                  </a:lnTo>
                  <a:lnTo>
                    <a:pt x="18763" y="6083"/>
                  </a:lnTo>
                  <a:lnTo>
                    <a:pt x="20403" y="6032"/>
                  </a:lnTo>
                  <a:lnTo>
                    <a:pt x="20865" y="7211"/>
                  </a:lnTo>
                  <a:lnTo>
                    <a:pt x="19737" y="8185"/>
                  </a:lnTo>
                  <a:lnTo>
                    <a:pt x="20096" y="9723"/>
                  </a:lnTo>
                  <a:lnTo>
                    <a:pt x="21634" y="10287"/>
                  </a:lnTo>
                  <a:lnTo>
                    <a:pt x="21582" y="11620"/>
                  </a:lnTo>
                  <a:lnTo>
                    <a:pt x="20147" y="12184"/>
                  </a:lnTo>
                  <a:lnTo>
                    <a:pt x="19942" y="13158"/>
                  </a:lnTo>
                  <a:lnTo>
                    <a:pt x="21070" y="14234"/>
                  </a:lnTo>
                  <a:lnTo>
                    <a:pt x="20608" y="15362"/>
                  </a:lnTo>
                  <a:lnTo>
                    <a:pt x="19019" y="15465"/>
                  </a:lnTo>
                  <a:lnTo>
                    <a:pt x="18404" y="16439"/>
                  </a:lnTo>
                  <a:lnTo>
                    <a:pt x="19122" y="17925"/>
                  </a:lnTo>
                  <a:lnTo>
                    <a:pt x="18096" y="18797"/>
                  </a:lnTo>
                  <a:lnTo>
                    <a:pt x="16763" y="18284"/>
                  </a:lnTo>
                  <a:lnTo>
                    <a:pt x="15431" y="19002"/>
                  </a:lnTo>
                  <a:lnTo>
                    <a:pt x="15277" y="20848"/>
                  </a:lnTo>
                  <a:lnTo>
                    <a:pt x="14149" y="21155"/>
                  </a:lnTo>
                  <a:lnTo>
                    <a:pt x="13021" y="19925"/>
                  </a:lnTo>
                  <a:lnTo>
                    <a:pt x="12252" y="20181"/>
                  </a:lnTo>
                  <a:lnTo>
                    <a:pt x="11739" y="21668"/>
                  </a:lnTo>
                  <a:lnTo>
                    <a:pt x="10201" y="21668"/>
                  </a:lnTo>
                  <a:lnTo>
                    <a:pt x="9740" y="20130"/>
                  </a:lnTo>
                  <a:lnTo>
                    <a:pt x="8253" y="19771"/>
                  </a:lnTo>
                  <a:lnTo>
                    <a:pt x="7125" y="21001"/>
                  </a:lnTo>
                  <a:lnTo>
                    <a:pt x="5895" y="20489"/>
                  </a:lnTo>
                  <a:lnTo>
                    <a:pt x="5946" y="18592"/>
                  </a:lnTo>
                  <a:lnTo>
                    <a:pt x="5177" y="18131"/>
                  </a:lnTo>
                  <a:lnTo>
                    <a:pt x="3383" y="18848"/>
                  </a:lnTo>
                  <a:lnTo>
                    <a:pt x="2614" y="17874"/>
                  </a:lnTo>
                  <a:lnTo>
                    <a:pt x="3383" y="16182"/>
                  </a:lnTo>
                  <a:lnTo>
                    <a:pt x="2922" y="15465"/>
                  </a:lnTo>
                  <a:lnTo>
                    <a:pt x="922" y="15516"/>
                  </a:lnTo>
                  <a:lnTo>
                    <a:pt x="512" y="14234"/>
                  </a:lnTo>
                  <a:lnTo>
                    <a:pt x="1948" y="12901"/>
                  </a:lnTo>
                  <a:lnTo>
                    <a:pt x="1896" y="12184"/>
                  </a:lnTo>
                  <a:lnTo>
                    <a:pt x="0" y="11415"/>
                  </a:lnTo>
                  <a:lnTo>
                    <a:pt x="51" y="10031"/>
                  </a:lnTo>
                  <a:lnTo>
                    <a:pt x="1948" y="9313"/>
                  </a:lnTo>
                  <a:lnTo>
                    <a:pt x="2101" y="8595"/>
                  </a:lnTo>
                  <a:lnTo>
                    <a:pt x="615" y="7160"/>
                  </a:lnTo>
                  <a:lnTo>
                    <a:pt x="1127" y="5878"/>
                  </a:lnTo>
                  <a:lnTo>
                    <a:pt x="3178" y="5981"/>
                  </a:lnTo>
                  <a:lnTo>
                    <a:pt x="3588" y="5417"/>
                  </a:lnTo>
                  <a:lnTo>
                    <a:pt x="2819" y="3520"/>
                  </a:lnTo>
                  <a:lnTo>
                    <a:pt x="3742" y="2597"/>
                  </a:lnTo>
                  <a:lnTo>
                    <a:pt x="5536" y="3417"/>
                  </a:lnTo>
                  <a:lnTo>
                    <a:pt x="6049" y="3058"/>
                  </a:lnTo>
                  <a:lnTo>
                    <a:pt x="6100" y="1264"/>
                  </a:lnTo>
                  <a:lnTo>
                    <a:pt x="7228" y="700"/>
                  </a:lnTo>
                  <a:lnTo>
                    <a:pt x="8510" y="2033"/>
                  </a:lnTo>
                  <a:lnTo>
                    <a:pt x="9689" y="1725"/>
                  </a:lnTo>
                  <a:close/>
                  <a:moveTo>
                    <a:pt x="10817" y="14422"/>
                  </a:moveTo>
                  <a:lnTo>
                    <a:pt x="11175" y="14388"/>
                  </a:lnTo>
                  <a:lnTo>
                    <a:pt x="11534" y="14354"/>
                  </a:lnTo>
                  <a:lnTo>
                    <a:pt x="11893" y="14268"/>
                  </a:lnTo>
                  <a:lnTo>
                    <a:pt x="12218" y="14166"/>
                  </a:lnTo>
                  <a:lnTo>
                    <a:pt x="12508" y="13995"/>
                  </a:lnTo>
                  <a:lnTo>
                    <a:pt x="12816" y="13807"/>
                  </a:lnTo>
                  <a:lnTo>
                    <a:pt x="13106" y="13602"/>
                  </a:lnTo>
                  <a:lnTo>
                    <a:pt x="13329" y="13380"/>
                  </a:lnTo>
                  <a:lnTo>
                    <a:pt x="13568" y="13106"/>
                  </a:lnTo>
                  <a:lnTo>
                    <a:pt x="13790" y="12850"/>
                  </a:lnTo>
                  <a:lnTo>
                    <a:pt x="13961" y="12560"/>
                  </a:lnTo>
                  <a:lnTo>
                    <a:pt x="14115" y="12269"/>
                  </a:lnTo>
                  <a:lnTo>
                    <a:pt x="14217" y="11927"/>
                  </a:lnTo>
                  <a:lnTo>
                    <a:pt x="14320" y="11568"/>
                  </a:lnTo>
                  <a:lnTo>
                    <a:pt x="14388" y="11210"/>
                  </a:lnTo>
                  <a:lnTo>
                    <a:pt x="14388" y="10851"/>
                  </a:lnTo>
                  <a:lnTo>
                    <a:pt x="14388" y="10492"/>
                  </a:lnTo>
                  <a:lnTo>
                    <a:pt x="14320" y="10133"/>
                  </a:lnTo>
                  <a:lnTo>
                    <a:pt x="14217" y="9808"/>
                  </a:lnTo>
                  <a:lnTo>
                    <a:pt x="14115" y="9467"/>
                  </a:lnTo>
                  <a:lnTo>
                    <a:pt x="13961" y="9142"/>
                  </a:lnTo>
                  <a:lnTo>
                    <a:pt x="13790" y="8851"/>
                  </a:lnTo>
                  <a:lnTo>
                    <a:pt x="13568" y="8595"/>
                  </a:lnTo>
                  <a:lnTo>
                    <a:pt x="13329" y="8322"/>
                  </a:lnTo>
                  <a:lnTo>
                    <a:pt x="13106" y="8100"/>
                  </a:lnTo>
                  <a:lnTo>
                    <a:pt x="12816" y="7894"/>
                  </a:lnTo>
                  <a:lnTo>
                    <a:pt x="12508" y="7741"/>
                  </a:lnTo>
                  <a:lnTo>
                    <a:pt x="12218" y="7570"/>
                  </a:lnTo>
                  <a:lnTo>
                    <a:pt x="11893" y="7433"/>
                  </a:lnTo>
                  <a:lnTo>
                    <a:pt x="11534" y="7382"/>
                  </a:lnTo>
                  <a:lnTo>
                    <a:pt x="11175" y="7313"/>
                  </a:lnTo>
                  <a:lnTo>
                    <a:pt x="10817" y="7313"/>
                  </a:lnTo>
                  <a:lnTo>
                    <a:pt x="10441" y="7313"/>
                  </a:lnTo>
                  <a:lnTo>
                    <a:pt x="10082" y="7382"/>
                  </a:lnTo>
                  <a:lnTo>
                    <a:pt x="9757" y="7433"/>
                  </a:lnTo>
                  <a:lnTo>
                    <a:pt x="9432" y="7570"/>
                  </a:lnTo>
                  <a:lnTo>
                    <a:pt x="9142" y="7741"/>
                  </a:lnTo>
                  <a:lnTo>
                    <a:pt x="8834" y="7894"/>
                  </a:lnTo>
                  <a:lnTo>
                    <a:pt x="8544" y="8100"/>
                  </a:lnTo>
                  <a:lnTo>
                    <a:pt x="8287" y="8322"/>
                  </a:lnTo>
                  <a:lnTo>
                    <a:pt x="8048" y="8595"/>
                  </a:lnTo>
                  <a:lnTo>
                    <a:pt x="7860" y="8851"/>
                  </a:lnTo>
                  <a:lnTo>
                    <a:pt x="7689" y="9142"/>
                  </a:lnTo>
                  <a:lnTo>
                    <a:pt x="7536" y="9467"/>
                  </a:lnTo>
                  <a:lnTo>
                    <a:pt x="7399" y="9808"/>
                  </a:lnTo>
                  <a:lnTo>
                    <a:pt x="7331" y="10133"/>
                  </a:lnTo>
                  <a:lnTo>
                    <a:pt x="7262" y="10492"/>
                  </a:lnTo>
                  <a:lnTo>
                    <a:pt x="7262" y="10851"/>
                  </a:lnTo>
                  <a:lnTo>
                    <a:pt x="7262" y="11210"/>
                  </a:lnTo>
                  <a:lnTo>
                    <a:pt x="7331" y="11568"/>
                  </a:lnTo>
                  <a:lnTo>
                    <a:pt x="7399" y="11927"/>
                  </a:lnTo>
                  <a:lnTo>
                    <a:pt x="7536" y="12269"/>
                  </a:lnTo>
                  <a:lnTo>
                    <a:pt x="7689" y="12560"/>
                  </a:lnTo>
                  <a:lnTo>
                    <a:pt x="7860" y="12850"/>
                  </a:lnTo>
                  <a:lnTo>
                    <a:pt x="8048" y="13106"/>
                  </a:lnTo>
                  <a:lnTo>
                    <a:pt x="8287" y="13380"/>
                  </a:lnTo>
                  <a:lnTo>
                    <a:pt x="8544" y="13602"/>
                  </a:lnTo>
                  <a:lnTo>
                    <a:pt x="8834" y="13807"/>
                  </a:lnTo>
                  <a:lnTo>
                    <a:pt x="9142" y="13995"/>
                  </a:lnTo>
                  <a:lnTo>
                    <a:pt x="9432" y="14166"/>
                  </a:lnTo>
                  <a:lnTo>
                    <a:pt x="9757" y="14268"/>
                  </a:lnTo>
                  <a:lnTo>
                    <a:pt x="10082" y="14354"/>
                  </a:lnTo>
                  <a:lnTo>
                    <a:pt x="10441" y="14388"/>
                  </a:lnTo>
                  <a:lnTo>
                    <a:pt x="10817" y="14422"/>
                  </a:lnTo>
                  <a:close/>
                </a:path>
              </a:pathLst>
            </a:custGeom>
            <a:solidFill>
              <a:srgbClr val="C0C0C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93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C0C0C0"/>
              </a:extrusionClr>
            </a:sp3d>
          </p:spPr>
          <p:txBody>
            <a:bodyPr>
              <a:flatTx/>
            </a:bodyPr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36870" name="Line 10"/>
          <p:cNvSpPr>
            <a:spLocks noChangeShapeType="1"/>
          </p:cNvSpPr>
          <p:nvPr/>
        </p:nvSpPr>
        <p:spPr bwMode="auto">
          <a:xfrm>
            <a:off x="2590800" y="5181600"/>
            <a:ext cx="9906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71" name="Line 11"/>
          <p:cNvSpPr>
            <a:spLocks noChangeShapeType="1"/>
          </p:cNvSpPr>
          <p:nvPr/>
        </p:nvSpPr>
        <p:spPr bwMode="auto">
          <a:xfrm>
            <a:off x="4953000" y="5181600"/>
            <a:ext cx="9906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72" name="Line 12"/>
          <p:cNvSpPr>
            <a:spLocks noChangeShapeType="1"/>
          </p:cNvSpPr>
          <p:nvPr/>
        </p:nvSpPr>
        <p:spPr bwMode="auto">
          <a:xfrm flipH="1" flipV="1">
            <a:off x="6096000" y="3657600"/>
            <a:ext cx="5334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73" name="laptop"/>
          <p:cNvSpPr>
            <a:spLocks noEditPoints="1" noChangeArrowheads="1"/>
          </p:cNvSpPr>
          <p:nvPr/>
        </p:nvSpPr>
        <p:spPr bwMode="auto">
          <a:xfrm>
            <a:off x="7010400" y="1219200"/>
            <a:ext cx="915988" cy="6905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6874" name="Line 14"/>
          <p:cNvSpPr>
            <a:spLocks noChangeShapeType="1"/>
          </p:cNvSpPr>
          <p:nvPr/>
        </p:nvSpPr>
        <p:spPr bwMode="auto">
          <a:xfrm flipV="1">
            <a:off x="6248400" y="1981200"/>
            <a:ext cx="1143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75" name="laptop"/>
          <p:cNvSpPr>
            <a:spLocks noEditPoints="1" noChangeArrowheads="1"/>
          </p:cNvSpPr>
          <p:nvPr/>
        </p:nvSpPr>
        <p:spPr bwMode="auto">
          <a:xfrm>
            <a:off x="4572000" y="1219200"/>
            <a:ext cx="915988" cy="6905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6876" name="Line 16"/>
          <p:cNvSpPr>
            <a:spLocks noChangeShapeType="1"/>
          </p:cNvSpPr>
          <p:nvPr/>
        </p:nvSpPr>
        <p:spPr bwMode="auto">
          <a:xfrm flipH="1" flipV="1">
            <a:off x="5029200" y="1981200"/>
            <a:ext cx="1219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77" name="Text Box 17"/>
          <p:cNvSpPr txBox="1">
            <a:spLocks noChangeArrowheads="1"/>
          </p:cNvSpPr>
          <p:nvPr/>
        </p:nvSpPr>
        <p:spPr bwMode="auto">
          <a:xfrm>
            <a:off x="2700338" y="1916113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Charts generated from SQLstream</a:t>
            </a:r>
          </a:p>
        </p:txBody>
      </p:sp>
      <p:sp>
        <p:nvSpPr>
          <p:cNvPr id="36878" name="Line 18"/>
          <p:cNvSpPr>
            <a:spLocks noChangeShapeType="1"/>
          </p:cNvSpPr>
          <p:nvPr/>
        </p:nvSpPr>
        <p:spPr bwMode="auto">
          <a:xfrm flipV="1">
            <a:off x="4953000" y="3581400"/>
            <a:ext cx="609600" cy="762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79" name="Text Box 20"/>
          <p:cNvSpPr txBox="1">
            <a:spLocks noChangeArrowheads="1"/>
          </p:cNvSpPr>
          <p:nvPr/>
        </p:nvSpPr>
        <p:spPr bwMode="auto">
          <a:xfrm>
            <a:off x="1476375" y="2565400"/>
            <a:ext cx="132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Real-time alerts</a:t>
            </a:r>
          </a:p>
        </p:txBody>
      </p:sp>
      <p:sp>
        <p:nvSpPr>
          <p:cNvPr id="36880" name="Line 21"/>
          <p:cNvSpPr>
            <a:spLocks noChangeShapeType="1"/>
          </p:cNvSpPr>
          <p:nvPr/>
        </p:nvSpPr>
        <p:spPr bwMode="auto">
          <a:xfrm flipV="1">
            <a:off x="4800600" y="5562600"/>
            <a:ext cx="1143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81" name="Footer Placeholder 2"/>
          <p:cNvSpPr txBox="1">
            <a:spLocks noGrp="1"/>
          </p:cNvSpPr>
          <p:nvPr/>
        </p:nvSpPr>
        <p:spPr bwMode="auto">
          <a:xfrm>
            <a:off x="2590800" y="6645275"/>
            <a:ext cx="39624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1000">
                <a:solidFill>
                  <a:schemeClr val="bg1"/>
                </a:solidFill>
                <a:latin typeface="Calibri" pitchFamily="34" charset="0"/>
              </a:rPr>
              <a:t>SQLstream Inc. © 2009</a:t>
            </a:r>
            <a:endParaRPr lang="en-US" sz="1000">
              <a:solidFill>
                <a:schemeClr val="bg1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 flipV="1">
            <a:off x="4427538" y="3573463"/>
            <a:ext cx="0" cy="719137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pic>
        <p:nvPicPr>
          <p:cNvPr id="36883" name="Picture 24" descr="MCj043158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2563813"/>
            <a:ext cx="1081088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84" name="Line 16"/>
          <p:cNvSpPr>
            <a:spLocks noChangeShapeType="1"/>
          </p:cNvSpPr>
          <p:nvPr/>
        </p:nvSpPr>
        <p:spPr bwMode="auto">
          <a:xfrm flipV="1">
            <a:off x="4356100" y="1989138"/>
            <a:ext cx="647700" cy="57626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pic>
        <p:nvPicPr>
          <p:cNvPr id="36885" name="Picture 26" descr="MCj0234523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68538" y="2998788"/>
            <a:ext cx="115093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86" name="Line 18"/>
          <p:cNvSpPr>
            <a:spLocks noChangeShapeType="1"/>
          </p:cNvSpPr>
          <p:nvPr/>
        </p:nvSpPr>
        <p:spPr bwMode="auto">
          <a:xfrm flipH="1" flipV="1">
            <a:off x="3276600" y="3644900"/>
            <a:ext cx="863600" cy="7921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6887" name="Text Box 17"/>
          <p:cNvSpPr txBox="1">
            <a:spLocks noChangeArrowheads="1"/>
          </p:cNvSpPr>
          <p:nvPr/>
        </p:nvSpPr>
        <p:spPr bwMode="auto">
          <a:xfrm>
            <a:off x="2843213" y="5300663"/>
            <a:ext cx="13716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SQLstream Continuous ETL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891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smtClean="0"/>
              <a:t>Demo</a:t>
            </a:r>
          </a:p>
          <a:p>
            <a:pPr lvl="1"/>
            <a:r>
              <a:rPr smtClean="0"/>
              <a:t>Moving charts</a:t>
            </a:r>
          </a:p>
          <a:p>
            <a:pPr lvl="1"/>
            <a:r>
              <a:rPr smtClean="0"/>
              <a:t>Mondrian</a:t>
            </a:r>
          </a:p>
          <a:p>
            <a:pPr lvl="1"/>
            <a:r>
              <a:rPr smtClean="0"/>
              <a:t>SQLstream Studio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Advertising</a:t>
            </a:r>
          </a:p>
          <a:p>
            <a:pPr lvl="1" eaLnBrk="1" hangingPunct="1"/>
            <a:r>
              <a:rPr lang="en-GB" smtClean="0"/>
              <a:t>Measuring results in real-time to manage budgets, ROI</a:t>
            </a:r>
          </a:p>
          <a:p>
            <a:pPr lvl="1" eaLnBrk="1" hangingPunct="1"/>
            <a:r>
              <a:rPr lang="en-GB" smtClean="0"/>
              <a:t>Finding costly errors ASAP</a:t>
            </a:r>
          </a:p>
          <a:p>
            <a:pPr lvl="1" eaLnBrk="1" hangingPunct="1"/>
            <a:r>
              <a:rPr lang="en-GB" smtClean="0"/>
              <a:t>Promoting &amp; demoting campaigns</a:t>
            </a:r>
          </a:p>
          <a:p>
            <a:pPr lvl="1" eaLnBrk="1" hangingPunct="1"/>
            <a:r>
              <a:rPr lang="en-GB" smtClean="0"/>
              <a:t>Matching punters to products: win impulse buyers, get ahead of rivals</a:t>
            </a:r>
          </a:p>
          <a:p>
            <a:pPr eaLnBrk="1" hangingPunct="1"/>
            <a:r>
              <a:rPr lang="en-GB" smtClean="0"/>
              <a:t>Social Networking</a:t>
            </a:r>
          </a:p>
          <a:p>
            <a:pPr lvl="1" eaLnBrk="1" hangingPunct="1"/>
            <a:r>
              <a:rPr lang="en-GB" smtClean="0"/>
              <a:t>Above plus: adapting content to real-time activity, interests</a:t>
            </a:r>
          </a:p>
          <a:p>
            <a:pPr eaLnBrk="1" hangingPunct="1"/>
            <a:r>
              <a:rPr lang="en-GB" smtClean="0"/>
              <a:t>Commerce</a:t>
            </a:r>
          </a:p>
          <a:p>
            <a:pPr lvl="1" eaLnBrk="1" hangingPunct="1"/>
            <a:r>
              <a:rPr lang="en-GB" smtClean="0"/>
              <a:t>Above plus: pricing that reacts to inventory, competition</a:t>
            </a:r>
          </a:p>
          <a:p>
            <a:pPr lvl="1" eaLnBrk="1" hangingPunct="1"/>
            <a:r>
              <a:rPr lang="en-GB" smtClean="0"/>
              <a:t>Creating bundles dynamically</a:t>
            </a:r>
          </a:p>
          <a:p>
            <a:pPr lvl="1" eaLnBrk="1" hangingPunct="1"/>
            <a:r>
              <a:rPr lang="en-GB" smtClean="0"/>
              <a:t>Smart loyalty programs</a:t>
            </a:r>
          </a:p>
          <a:p>
            <a:pPr eaLnBrk="1" hangingPunct="1"/>
            <a:endParaRPr lang="en-GB" smtClean="0"/>
          </a:p>
        </p:txBody>
      </p:sp>
      <p:sp>
        <p:nvSpPr>
          <p:cNvPr id="4096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A88240-8653-4730-BB6B-612A12BB2DC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cs typeface="Arial" charset="0"/>
            </a:endParaRPr>
          </a:p>
        </p:txBody>
      </p:sp>
      <p:sp>
        <p:nvSpPr>
          <p:cNvPr id="4096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Where Real-time DW / OLAP really helps</a:t>
            </a:r>
          </a:p>
        </p:txBody>
      </p:sp>
      <p:pic>
        <p:nvPicPr>
          <p:cNvPr id="40965" name="Picture 9" descr="C:\Documents and Settings\DB\Local Settings\Temporary Internet Files\Content.IE5\JJX0MQZD\MCj023331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4849813"/>
            <a:ext cx="137160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Changing the Economics of ETL and Data Integration</a:t>
            </a:r>
          </a:p>
          <a:p>
            <a:pPr lvl="1" eaLnBrk="1" hangingPunct="1"/>
            <a:r>
              <a:rPr lang="en-GB" sz="1800" b="1" smtClean="0"/>
              <a:t>Leverages SQL skill sets in new ways</a:t>
            </a:r>
          </a:p>
          <a:p>
            <a:pPr lvl="2" eaLnBrk="1" hangingPunct="1"/>
            <a:r>
              <a:rPr lang="en-GB" sz="1800" smtClean="0"/>
              <a:t>Fewer and cheaper consultants for real-time integration</a:t>
            </a:r>
          </a:p>
          <a:p>
            <a:pPr lvl="2" eaLnBrk="1" hangingPunct="1"/>
            <a:r>
              <a:rPr lang="en-GB" sz="1800" smtClean="0"/>
              <a:t>Much lower development and maintenance costs</a:t>
            </a:r>
          </a:p>
          <a:p>
            <a:pPr lvl="1" eaLnBrk="1" hangingPunct="1"/>
            <a:r>
              <a:rPr lang="en-GB" sz="1800" b="1" smtClean="0"/>
              <a:t>Offloads existing Data Warehouses</a:t>
            </a:r>
          </a:p>
          <a:p>
            <a:pPr lvl="2" eaLnBrk="1" hangingPunct="1"/>
            <a:r>
              <a:rPr lang="en-GB" sz="1800" smtClean="0"/>
              <a:t>Reduces and defer infrastructure upgrades</a:t>
            </a:r>
          </a:p>
          <a:p>
            <a:pPr lvl="2" eaLnBrk="1" hangingPunct="1"/>
            <a:r>
              <a:rPr lang="en-GB" sz="1800" smtClean="0"/>
              <a:t>Enhances DW performance</a:t>
            </a:r>
          </a:p>
          <a:p>
            <a:pPr lvl="1" eaLnBrk="1" hangingPunct="1"/>
            <a:r>
              <a:rPr lang="en-GB" sz="1800" b="1" smtClean="0"/>
              <a:t>Make better business decisions faster</a:t>
            </a:r>
          </a:p>
          <a:p>
            <a:pPr lvl="2" eaLnBrk="1" hangingPunct="1"/>
            <a:r>
              <a:rPr lang="en-GB" sz="1800" smtClean="0"/>
              <a:t>Data Warehouses kept always up-to-date</a:t>
            </a:r>
          </a:p>
          <a:p>
            <a:pPr lvl="2" eaLnBrk="1" hangingPunct="1"/>
            <a:r>
              <a:rPr lang="en-GB" sz="1800" smtClean="0"/>
              <a:t>Continuous &amp; real-time alerts and analytics</a:t>
            </a:r>
          </a:p>
          <a:p>
            <a:pPr eaLnBrk="1" hangingPunct="1">
              <a:buFont typeface="Times"/>
              <a:buNone/>
            </a:pPr>
            <a:endParaRPr lang="en-GB" smtClean="0"/>
          </a:p>
          <a:p>
            <a:pPr eaLnBrk="1" hangingPunct="1"/>
            <a:endParaRPr lang="en-GB" smtClean="0"/>
          </a:p>
        </p:txBody>
      </p:sp>
      <p:sp>
        <p:nvSpPr>
          <p:cNvPr id="43010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703127-593D-4E63-A4E9-B811E8CA251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>
              <a:cs typeface="Arial" charset="0"/>
            </a:endParaRPr>
          </a:p>
        </p:txBody>
      </p:sp>
      <p:sp>
        <p:nvSpPr>
          <p:cNvPr id="4301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SQLstream Advantage: Do More with Less</a:t>
            </a:r>
          </a:p>
        </p:txBody>
      </p:sp>
      <p:pic>
        <p:nvPicPr>
          <p:cNvPr id="43013" name="Picture 9" descr="C:\Documents and Settings\DB\Local Settings\Temporary Internet Files\Content.IE5\JJX0MQZD\MCj023331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1563" y="4648200"/>
            <a:ext cx="1570037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>
          <a:xfrm>
            <a:off x="457200" y="3357563"/>
            <a:ext cx="8229600" cy="2814637"/>
          </a:xfrm>
        </p:spPr>
        <p:txBody>
          <a:bodyPr/>
          <a:lstStyle/>
          <a:p>
            <a:pPr algn="ctr">
              <a:buFont typeface="Times"/>
              <a:buNone/>
            </a:pPr>
            <a:r>
              <a:rPr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/>
          </p:cNvSpPr>
          <p:nvPr/>
        </p:nvSpPr>
        <p:spPr bwMode="auto">
          <a:xfrm>
            <a:off x="684213" y="4797425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latin typeface="Verdana" pitchFamily="34" charset="0"/>
              </a:rPr>
              <a:t>Thank you for attending!</a:t>
            </a:r>
            <a:br>
              <a:rPr lang="en-US" sz="3200">
                <a:latin typeface="Verdana" pitchFamily="34" charset="0"/>
              </a:rPr>
            </a:br>
            <a:r>
              <a:rPr lang="en-US" sz="3200">
                <a:latin typeface="Verdana" pitchFamily="34" charset="0"/>
              </a:rPr>
              <a:t/>
            </a:r>
            <a:br>
              <a:rPr lang="en-US" sz="3200">
                <a:latin typeface="Verdana" pitchFamily="34" charset="0"/>
              </a:rPr>
            </a:br>
            <a:r>
              <a:rPr lang="en-US" sz="2000">
                <a:latin typeface="Verdana" pitchFamily="34" charset="0"/>
              </a:rPr>
              <a:t>www.sqlstream.com</a:t>
            </a:r>
            <a:endParaRPr lang="en-GB" sz="2000" b="1">
              <a:latin typeface="Calibri" pitchFamily="34" charset="0"/>
              <a:ea typeface="华文黑体"/>
              <a:cs typeface="华文黑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Background</a:t>
            </a:r>
          </a:p>
          <a:p>
            <a:pPr eaLnBrk="1" hangingPunct="1"/>
            <a:r>
              <a:rPr lang="en-GB" smtClean="0"/>
              <a:t>Real-time Data Challenges</a:t>
            </a:r>
          </a:p>
          <a:p>
            <a:pPr eaLnBrk="1" hangingPunct="1"/>
            <a:r>
              <a:rPr lang="en-GB" smtClean="0"/>
              <a:t>SQLstream’s Solution </a:t>
            </a:r>
          </a:p>
          <a:p>
            <a:pPr eaLnBrk="1" hangingPunct="1"/>
            <a:r>
              <a:rPr lang="en-GB" smtClean="0"/>
              <a:t>Applications of SQLstream</a:t>
            </a:r>
          </a:p>
          <a:p>
            <a:pPr eaLnBrk="1" hangingPunct="1"/>
            <a:r>
              <a:rPr lang="en-GB" smtClean="0"/>
              <a:t>Live Demo</a:t>
            </a:r>
          </a:p>
          <a:p>
            <a:pPr eaLnBrk="1" hangingPunct="1">
              <a:buFont typeface="Times"/>
              <a:buNone/>
            </a:pPr>
            <a:endParaRPr lang="en-GB" smtClean="0"/>
          </a:p>
        </p:txBody>
      </p:sp>
      <p:sp>
        <p:nvSpPr>
          <p:cNvPr id="12290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9D3168-E2C1-4807-83C9-9B97DA6E045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cs typeface="Arial" charset="0"/>
            </a:endParaRPr>
          </a:p>
        </p:txBody>
      </p:sp>
      <p:sp>
        <p:nvSpPr>
          <p:cNvPr id="1229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Agenda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Times"/>
              <a:buNone/>
            </a:pPr>
            <a:r>
              <a:rPr lang="en-GB" smtClean="0"/>
              <a:t>Corporate:</a:t>
            </a:r>
          </a:p>
          <a:p>
            <a:pPr eaLnBrk="1" hangingPunct="1"/>
            <a:r>
              <a:rPr lang="en-GB" smtClean="0"/>
              <a:t>Founded 2003, product launched 2008</a:t>
            </a:r>
          </a:p>
          <a:p>
            <a:pPr eaLnBrk="1" hangingPunct="1"/>
            <a:r>
              <a:rPr lang="en-GB" smtClean="0"/>
              <a:t>Co-founded Eigenbase</a:t>
            </a:r>
          </a:p>
          <a:p>
            <a:pPr eaLnBrk="1" hangingPunct="1"/>
            <a:r>
              <a:rPr lang="en-GB" smtClean="0"/>
              <a:t>Patented software technology</a:t>
            </a:r>
          </a:p>
          <a:p>
            <a:pPr eaLnBrk="1" hangingPunct="1"/>
            <a:r>
              <a:rPr lang="en-GB" smtClean="0"/>
              <a:t>Experienced team</a:t>
            </a:r>
          </a:p>
          <a:p>
            <a:pPr eaLnBrk="1" hangingPunct="1"/>
            <a:r>
              <a:rPr lang="en-GB" smtClean="0"/>
              <a:t>Presence in California, Colorado, UK</a:t>
            </a:r>
          </a:p>
          <a:p>
            <a:pPr eaLnBrk="1" hangingPunct="1"/>
            <a:r>
              <a:rPr lang="en-GB" smtClean="0"/>
              <a:t>Privately funded</a:t>
            </a:r>
          </a:p>
          <a:p>
            <a:pPr eaLnBrk="1" hangingPunct="1">
              <a:buFont typeface="Times"/>
              <a:buNone/>
            </a:pPr>
            <a:endParaRPr lang="en-GB" smtClean="0"/>
          </a:p>
        </p:txBody>
      </p:sp>
      <p:sp>
        <p:nvSpPr>
          <p:cNvPr id="14338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E3F0BD-EA2A-4180-A238-D85BDE2F5D7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  <p:sp>
        <p:nvSpPr>
          <p:cNvPr id="1434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SQLstream Company</a:t>
            </a:r>
          </a:p>
        </p:txBody>
      </p:sp>
      <p:pic>
        <p:nvPicPr>
          <p:cNvPr id="14341" name="Picture 9" descr="C:\Documents and Settings\DB\Local Settings\Temporary Internet Files\Content.IE5\JJX0MQZD\MCj0233317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7725" y="4419600"/>
            <a:ext cx="17938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1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029200"/>
          </a:xfrm>
        </p:spPr>
        <p:txBody>
          <a:bodyPr/>
          <a:lstStyle/>
          <a:p>
            <a:pPr eaLnBrk="1" hangingPunct="1"/>
            <a:r>
              <a:rPr lang="en-GB" smtClean="0"/>
              <a:t>Rising data volumes</a:t>
            </a:r>
          </a:p>
          <a:p>
            <a:pPr eaLnBrk="1" hangingPunct="1"/>
            <a:r>
              <a:rPr lang="en-GB" smtClean="0"/>
              <a:t>Data Warehouse always out of date</a:t>
            </a:r>
          </a:p>
          <a:p>
            <a:pPr lvl="1" eaLnBrk="1" hangingPunct="1"/>
            <a:r>
              <a:rPr lang="en-GB" b="1" smtClean="0"/>
              <a:t>Poor Visibility </a:t>
            </a:r>
            <a:r>
              <a:rPr lang="en-GB" smtClean="0"/>
              <a:t>into data still arriving from apps &amp; users</a:t>
            </a:r>
          </a:p>
          <a:p>
            <a:pPr lvl="1" eaLnBrk="1" hangingPunct="1"/>
            <a:r>
              <a:rPr lang="en-GB" b="1" smtClean="0"/>
              <a:t>Painful Latency </a:t>
            </a:r>
            <a:r>
              <a:rPr lang="en-GB" smtClean="0"/>
              <a:t>– data warehouse always out of date</a:t>
            </a:r>
          </a:p>
          <a:p>
            <a:pPr eaLnBrk="1" hangingPunct="1"/>
            <a:r>
              <a:rPr lang="en-GB" smtClean="0"/>
              <a:t>Scaling for real-time performance proves costly</a:t>
            </a:r>
          </a:p>
          <a:p>
            <a:pPr lvl="1" eaLnBrk="1" hangingPunct="1"/>
            <a:r>
              <a:rPr lang="en-GB" smtClean="0"/>
              <a:t>Custom solutions, specialized hardware, bespoke integration</a:t>
            </a:r>
          </a:p>
          <a:p>
            <a:pPr eaLnBrk="1" hangingPunct="1"/>
            <a:r>
              <a:rPr lang="en-GB" smtClean="0"/>
              <a:t>Scaling for massively distributed data is impossible</a:t>
            </a:r>
          </a:p>
          <a:p>
            <a:pPr lvl="1" eaLnBrk="1" hangingPunct="1"/>
            <a:endParaRPr lang="en-GB" smtClean="0"/>
          </a:p>
        </p:txBody>
      </p:sp>
      <p:sp>
        <p:nvSpPr>
          <p:cNvPr id="16386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BDA261-11E3-4B44-BAA0-054C44D2C105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  <p:sp>
        <p:nvSpPr>
          <p:cNvPr id="1638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Business Pain</a:t>
            </a:r>
          </a:p>
        </p:txBody>
      </p:sp>
      <p:pic>
        <p:nvPicPr>
          <p:cNvPr id="16389" name="Picture 2" descr="C:\Documents and Settings\DB\Local Settings\Temporary Internet Files\Content.IE5\FWNW3M20\MCj037099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4900" y="4754563"/>
            <a:ext cx="1536700" cy="141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Fundamentally better way of processing real-time data</a:t>
            </a:r>
          </a:p>
          <a:p>
            <a:pPr lvl="1" eaLnBrk="1" hangingPunct="1"/>
            <a:r>
              <a:rPr lang="en-GB" smtClean="0"/>
              <a:t>Enhances the Data Warehouse performance and functionality</a:t>
            </a:r>
          </a:p>
          <a:p>
            <a:pPr lvl="1" eaLnBrk="1" hangingPunct="1"/>
            <a:r>
              <a:rPr lang="en-GB" smtClean="0"/>
              <a:t>Eliminates MySQL bottlenecks with Continuous ETL in declarative SQL</a:t>
            </a:r>
          </a:p>
          <a:p>
            <a:pPr eaLnBrk="1" hangingPunct="1"/>
            <a:r>
              <a:rPr lang="en-GB" smtClean="0"/>
              <a:t>Simplifies Data Integration</a:t>
            </a:r>
          </a:p>
          <a:p>
            <a:pPr lvl="1" eaLnBrk="1" hangingPunct="1"/>
            <a:r>
              <a:rPr lang="en-GB" smtClean="0"/>
              <a:t>Continuous, real-time data integration yielding early visibility</a:t>
            </a:r>
          </a:p>
          <a:p>
            <a:pPr lvl="1" eaLnBrk="1" hangingPunct="1"/>
            <a:r>
              <a:rPr lang="en-GB" smtClean="0"/>
              <a:t>High level language, very productive and easy manage &amp; maintain</a:t>
            </a:r>
          </a:p>
          <a:p>
            <a:pPr eaLnBrk="1" hangingPunct="1"/>
            <a:r>
              <a:rPr lang="en-GB" smtClean="0"/>
              <a:t>Built on ISO and Industry standards </a:t>
            </a:r>
          </a:p>
          <a:p>
            <a:pPr lvl="1" eaLnBrk="1" hangingPunct="1"/>
            <a:r>
              <a:rPr lang="en-GB" smtClean="0"/>
              <a:t>Eigenbase and SQL:2003/SQL:2008</a:t>
            </a:r>
          </a:p>
          <a:p>
            <a:pPr lvl="1" eaLnBrk="1" hangingPunct="1"/>
            <a:r>
              <a:rPr lang="en-GB" smtClean="0"/>
              <a:t>Eclipse-based UI, standards-based drivers, meta data, SQL/MED</a:t>
            </a:r>
          </a:p>
          <a:p>
            <a:pPr eaLnBrk="1" hangingPunct="1"/>
            <a:r>
              <a:rPr lang="en-GB" smtClean="0"/>
              <a:t>Query The Future™</a:t>
            </a:r>
          </a:p>
          <a:p>
            <a:pPr eaLnBrk="1" hangingPunct="1"/>
            <a:endParaRPr lang="en-GB" smtClean="0"/>
          </a:p>
          <a:p>
            <a:pPr lvl="1" eaLnBrk="1" hangingPunct="1"/>
            <a:endParaRPr lang="en-GB" smtClean="0"/>
          </a:p>
        </p:txBody>
      </p:sp>
      <p:sp>
        <p:nvSpPr>
          <p:cNvPr id="18434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FFD7FC-B94D-4284-9D45-40B6607581A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  <p:sp>
        <p:nvSpPr>
          <p:cNvPr id="1843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SQLstream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14338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F62FE5-5F16-4937-9450-8CB12E13DB6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  <p:sp>
        <p:nvSpPr>
          <p:cNvPr id="2048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SQLstream Eliminates Business Latency</a:t>
            </a:r>
          </a:p>
        </p:txBody>
      </p:sp>
      <p:sp>
        <p:nvSpPr>
          <p:cNvPr id="6" name="Text Placeholder 6"/>
          <p:cNvSpPr txBox="1">
            <a:spLocks/>
          </p:cNvSpPr>
          <p:nvPr/>
        </p:nvSpPr>
        <p:spPr bwMode="auto">
          <a:xfrm>
            <a:off x="4645025" y="1535113"/>
            <a:ext cx="40417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Times"/>
              <a:buChar char="»"/>
            </a:pPr>
            <a:r>
              <a:rPr lang="en-US" sz="2000">
                <a:solidFill>
                  <a:srgbClr val="08215C"/>
                </a:solidFill>
                <a:latin typeface="Verdana" pitchFamily="34" charset="0"/>
              </a:rPr>
              <a:t>SQLstream Innovation</a:t>
            </a:r>
          </a:p>
        </p:txBody>
      </p:sp>
      <p:sp>
        <p:nvSpPr>
          <p:cNvPr id="7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4645025" y="2174875"/>
            <a:ext cx="4041775" cy="3951288"/>
          </a:xfrm>
        </p:spPr>
        <p:txBody>
          <a:bodyPr/>
          <a:lstStyle/>
          <a:p>
            <a:pPr eaLnBrk="1" hangingPunct="1"/>
            <a:r>
              <a:rPr smtClean="0"/>
              <a:t>Elimination of high latency processing stages via a pipelined approach</a:t>
            </a:r>
          </a:p>
          <a:p>
            <a:pPr eaLnBrk="1" hangingPunct="1"/>
            <a:r>
              <a:rPr smtClean="0"/>
              <a:t>Classic approach delivers results the next day; SQLstream produces results continuously</a:t>
            </a:r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1066800" y="1352550"/>
            <a:ext cx="1565275" cy="933450"/>
            <a:chOff x="0" y="0"/>
            <a:chExt cx="1565131" cy="932688"/>
          </a:xfrm>
        </p:grpSpPr>
        <p:sp>
          <p:nvSpPr>
            <p:cNvPr id="9" name="Rounded Rectangle 8"/>
            <p:cNvSpPr/>
            <p:nvPr/>
          </p:nvSpPr>
          <p:spPr>
            <a:xfrm>
              <a:off x="0" y="0"/>
              <a:ext cx="1565131" cy="93268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6986" y="26966"/>
              <a:ext cx="1233374" cy="8787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390" tIns="72390" rIns="72390" bIns="72390" spcCol="1270" anchor="ctr"/>
            <a:lstStyle/>
            <a:p>
              <a:pPr defTabSz="8445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900" dirty="0"/>
                <a:t>Collect</a:t>
              </a:r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2570163" y="2266950"/>
            <a:ext cx="1544637" cy="933450"/>
            <a:chOff x="1503460" y="1062228"/>
            <a:chExt cx="1544543" cy="932688"/>
          </a:xfrm>
        </p:grpSpPr>
        <p:sp>
          <p:nvSpPr>
            <p:cNvPr id="12" name="Rounded Rectangle 11"/>
            <p:cNvSpPr/>
            <p:nvPr/>
          </p:nvSpPr>
          <p:spPr>
            <a:xfrm>
              <a:off x="1503460" y="1062228"/>
              <a:ext cx="1544543" cy="93268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1530445" y="1089194"/>
              <a:ext cx="1219126" cy="8787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390" tIns="72390" rIns="72390" bIns="72390" spcCol="1270" anchor="ctr"/>
            <a:lstStyle/>
            <a:p>
              <a:pPr defTabSz="8445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900" dirty="0"/>
                <a:t>Stage</a:t>
              </a:r>
            </a:p>
          </p:txBody>
        </p: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4038600" y="3200400"/>
            <a:ext cx="1524000" cy="933450"/>
            <a:chOff x="2971760" y="2124456"/>
            <a:chExt cx="1524016" cy="932688"/>
          </a:xfrm>
        </p:grpSpPr>
        <p:sp>
          <p:nvSpPr>
            <p:cNvPr id="15" name="Rounded Rectangle 14"/>
            <p:cNvSpPr/>
            <p:nvPr/>
          </p:nvSpPr>
          <p:spPr>
            <a:xfrm>
              <a:off x="2971760" y="2124456"/>
              <a:ext cx="1524016" cy="93268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ounded Rectangle 4"/>
            <p:cNvSpPr/>
            <p:nvPr/>
          </p:nvSpPr>
          <p:spPr>
            <a:xfrm>
              <a:off x="2998748" y="2151422"/>
              <a:ext cx="1201750" cy="8787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390" tIns="72390" rIns="72390" bIns="72390" spcCol="1270" anchor="ctr"/>
            <a:lstStyle/>
            <a:p>
              <a:pPr defTabSz="8445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900" dirty="0"/>
                <a:t>Process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5486400" y="4095750"/>
            <a:ext cx="1544638" cy="933450"/>
            <a:chOff x="4475250" y="3186684"/>
            <a:chExt cx="1544543" cy="932688"/>
          </a:xfrm>
        </p:grpSpPr>
        <p:sp>
          <p:nvSpPr>
            <p:cNvPr id="18" name="Rounded Rectangle 17"/>
            <p:cNvSpPr/>
            <p:nvPr/>
          </p:nvSpPr>
          <p:spPr>
            <a:xfrm>
              <a:off x="4475250" y="3186684"/>
              <a:ext cx="1544543" cy="93268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4502236" y="3213650"/>
              <a:ext cx="1219125" cy="8787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390" tIns="72390" rIns="72390" bIns="72390" spcCol="1270" anchor="ctr"/>
            <a:lstStyle/>
            <a:p>
              <a:pPr defTabSz="8445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900" dirty="0"/>
                <a:t>Query</a:t>
              </a:r>
            </a:p>
          </p:txBody>
        </p:sp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6934200" y="5010150"/>
            <a:ext cx="1565275" cy="933450"/>
            <a:chOff x="6054807" y="4248912"/>
            <a:chExt cx="1565191" cy="932688"/>
          </a:xfrm>
        </p:grpSpPr>
        <p:sp>
          <p:nvSpPr>
            <p:cNvPr id="21" name="Rounded Rectangle 20"/>
            <p:cNvSpPr/>
            <p:nvPr/>
          </p:nvSpPr>
          <p:spPr>
            <a:xfrm>
              <a:off x="6054807" y="4248912"/>
              <a:ext cx="1565191" cy="93268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4"/>
            <p:cNvSpPr/>
            <p:nvPr/>
          </p:nvSpPr>
          <p:spPr>
            <a:xfrm>
              <a:off x="6081794" y="4275878"/>
              <a:ext cx="1235009" cy="8787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390" tIns="72390" rIns="72390" bIns="72390" spcCol="1270" anchor="ctr"/>
            <a:lstStyle/>
            <a:p>
              <a:pPr defTabSz="8445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900" dirty="0"/>
                <a:t>Deliver</a:t>
              </a:r>
            </a:p>
          </p:txBody>
        </p:sp>
      </p:grpSp>
      <p:grpSp>
        <p:nvGrpSpPr>
          <p:cNvPr id="23" name="Group 23"/>
          <p:cNvGrpSpPr>
            <a:grpSpLocks/>
          </p:cNvGrpSpPr>
          <p:nvPr/>
        </p:nvGrpSpPr>
        <p:grpSpPr bwMode="auto">
          <a:xfrm>
            <a:off x="2438400" y="1885950"/>
            <a:ext cx="606425" cy="606425"/>
            <a:chOff x="5946953" y="3862882"/>
            <a:chExt cx="606247" cy="606247"/>
          </a:xfrm>
        </p:grpSpPr>
        <p:sp>
          <p:nvSpPr>
            <p:cNvPr id="24" name="Down Arrow 23"/>
            <p:cNvSpPr/>
            <p:nvPr/>
          </p:nvSpPr>
          <p:spPr>
            <a:xfrm>
              <a:off x="5946953" y="3862882"/>
              <a:ext cx="606247" cy="60624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Down Arrow 4"/>
            <p:cNvSpPr/>
            <p:nvPr/>
          </p:nvSpPr>
          <p:spPr>
            <a:xfrm>
              <a:off x="6083438" y="3862882"/>
              <a:ext cx="333277" cy="4554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4290" tIns="34290" rIns="34290" bIns="34290" spcCol="1270" anchor="ctr"/>
            <a:lstStyle/>
            <a:p>
              <a:pPr algn="ctr" defTabSz="1200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2700"/>
            </a:p>
          </p:txBody>
        </p:sp>
      </p:grpSp>
      <p:grpSp>
        <p:nvGrpSpPr>
          <p:cNvPr id="26" name="Group 26"/>
          <p:cNvGrpSpPr>
            <a:grpSpLocks/>
          </p:cNvGrpSpPr>
          <p:nvPr/>
        </p:nvGrpSpPr>
        <p:grpSpPr bwMode="auto">
          <a:xfrm>
            <a:off x="6781800" y="4629150"/>
            <a:ext cx="606425" cy="606425"/>
            <a:chOff x="5946953" y="3862882"/>
            <a:chExt cx="606247" cy="606247"/>
          </a:xfrm>
        </p:grpSpPr>
        <p:sp>
          <p:nvSpPr>
            <p:cNvPr id="27" name="Down Arrow 26"/>
            <p:cNvSpPr/>
            <p:nvPr/>
          </p:nvSpPr>
          <p:spPr>
            <a:xfrm>
              <a:off x="5946953" y="3862882"/>
              <a:ext cx="606247" cy="60624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Down Arrow 4"/>
            <p:cNvSpPr/>
            <p:nvPr/>
          </p:nvSpPr>
          <p:spPr>
            <a:xfrm>
              <a:off x="6083438" y="3862882"/>
              <a:ext cx="333277" cy="4554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4290" tIns="34290" rIns="34290" bIns="34290" spcCol="1270" anchor="ctr"/>
            <a:lstStyle/>
            <a:p>
              <a:pPr algn="ctr" defTabSz="1200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2700"/>
            </a:p>
          </p:txBody>
        </p:sp>
      </p:grpSp>
      <p:grpSp>
        <p:nvGrpSpPr>
          <p:cNvPr id="29" name="Group 29"/>
          <p:cNvGrpSpPr>
            <a:grpSpLocks/>
          </p:cNvGrpSpPr>
          <p:nvPr/>
        </p:nvGrpSpPr>
        <p:grpSpPr bwMode="auto">
          <a:xfrm>
            <a:off x="4038600" y="3200400"/>
            <a:ext cx="1524000" cy="933450"/>
            <a:chOff x="2971760" y="2124456"/>
            <a:chExt cx="1524016" cy="932688"/>
          </a:xfrm>
        </p:grpSpPr>
        <p:sp>
          <p:nvSpPr>
            <p:cNvPr id="30" name="Rounded Rectangle 29"/>
            <p:cNvSpPr/>
            <p:nvPr/>
          </p:nvSpPr>
          <p:spPr>
            <a:xfrm>
              <a:off x="2971760" y="2124456"/>
              <a:ext cx="1524016" cy="93268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ounded Rectangle 4"/>
            <p:cNvSpPr/>
            <p:nvPr/>
          </p:nvSpPr>
          <p:spPr>
            <a:xfrm>
              <a:off x="2998748" y="2151422"/>
              <a:ext cx="1201750" cy="8787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390" tIns="72390" rIns="72390" bIns="72390" spcCol="1270" anchor="ctr"/>
            <a:lstStyle/>
            <a:p>
              <a:pPr defTabSz="8445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900" dirty="0"/>
                <a:t>Query</a:t>
              </a:r>
            </a:p>
          </p:txBody>
        </p:sp>
      </p:grpSp>
      <p:grpSp>
        <p:nvGrpSpPr>
          <p:cNvPr id="32" name="Group 32"/>
          <p:cNvGrpSpPr>
            <a:grpSpLocks/>
          </p:cNvGrpSpPr>
          <p:nvPr/>
        </p:nvGrpSpPr>
        <p:grpSpPr bwMode="auto">
          <a:xfrm>
            <a:off x="5334000" y="3714750"/>
            <a:ext cx="606425" cy="606425"/>
            <a:chOff x="5946953" y="3862882"/>
            <a:chExt cx="606247" cy="606247"/>
          </a:xfrm>
        </p:grpSpPr>
        <p:sp>
          <p:nvSpPr>
            <p:cNvPr id="33" name="Down Arrow 32"/>
            <p:cNvSpPr/>
            <p:nvPr/>
          </p:nvSpPr>
          <p:spPr>
            <a:xfrm>
              <a:off x="5946953" y="3862882"/>
              <a:ext cx="606247" cy="60624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Down Arrow 4"/>
            <p:cNvSpPr/>
            <p:nvPr/>
          </p:nvSpPr>
          <p:spPr>
            <a:xfrm>
              <a:off x="6083438" y="3862882"/>
              <a:ext cx="333277" cy="4554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4290" tIns="34290" rIns="34290" bIns="34290" spcCol="1270" anchor="ctr"/>
            <a:lstStyle/>
            <a:p>
              <a:pPr algn="ctr" defTabSz="1200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2700"/>
            </a:p>
          </p:txBody>
        </p:sp>
      </p:grpSp>
      <p:grpSp>
        <p:nvGrpSpPr>
          <p:cNvPr id="35" name="Group 35"/>
          <p:cNvGrpSpPr>
            <a:grpSpLocks/>
          </p:cNvGrpSpPr>
          <p:nvPr/>
        </p:nvGrpSpPr>
        <p:grpSpPr bwMode="auto">
          <a:xfrm>
            <a:off x="3965575" y="2805113"/>
            <a:ext cx="606425" cy="604837"/>
            <a:chOff x="5946953" y="3862882"/>
            <a:chExt cx="606247" cy="606247"/>
          </a:xfrm>
        </p:grpSpPr>
        <p:sp>
          <p:nvSpPr>
            <p:cNvPr id="36" name="Down Arrow 35"/>
            <p:cNvSpPr/>
            <p:nvPr/>
          </p:nvSpPr>
          <p:spPr>
            <a:xfrm>
              <a:off x="5946953" y="3862882"/>
              <a:ext cx="606247" cy="60624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Down Arrow 4"/>
            <p:cNvSpPr/>
            <p:nvPr/>
          </p:nvSpPr>
          <p:spPr>
            <a:xfrm>
              <a:off x="6083438" y="3862882"/>
              <a:ext cx="333277" cy="4566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4290" tIns="34290" rIns="34290" bIns="34290" spcCol="1270" anchor="ctr"/>
            <a:lstStyle/>
            <a:p>
              <a:pPr algn="ctr" defTabSz="1200150" eaLnBrk="0" fontAlgn="auto" hangingPunct="0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endParaRPr lang="en-US" sz="2700"/>
            </a:p>
          </p:txBody>
        </p:sp>
      </p:grpSp>
      <p:sp>
        <p:nvSpPr>
          <p:cNvPr id="38" name="Text Placeholder 6"/>
          <p:cNvSpPr txBox="1">
            <a:spLocks/>
          </p:cNvSpPr>
          <p:nvPr/>
        </p:nvSpPr>
        <p:spPr bwMode="auto">
          <a:xfrm>
            <a:off x="4643438" y="1500188"/>
            <a:ext cx="40417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Times"/>
              <a:buChar char="»"/>
            </a:pPr>
            <a:r>
              <a:rPr lang="en-US" sz="2000">
                <a:solidFill>
                  <a:srgbClr val="08215C"/>
                </a:solidFill>
                <a:latin typeface="Verdana" pitchFamily="34" charset="0"/>
              </a:rPr>
              <a:t>Traditional data warehouse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5.18519E-6 C 0.00104 0.0449 0.00226 0.08981 0.05 0.11064 C 0.09774 0.13147 0.19219 0.12823 0.28663 0.12522 " pathEditMode="relative" ptsTypes="a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11111E-6 C -0.00868 -0.01389 -0.00625 -0.06296 -0.05243 -0.0831 C -0.09861 -0.10324 -0.2302 -0.11273 -0.27691 -0.1206 " pathEditMode="relative" rAng="0" ptsTypes="aaa"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663 0.12523 L 0.03663 0.1252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691 -0.1206 L -0.52691 -0.120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3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SQLstream Enhances the Data Warehouse</a:t>
            </a:r>
          </a:p>
        </p:txBody>
      </p:sp>
      <p:sp>
        <p:nvSpPr>
          <p:cNvPr id="22530" name="TextBox 10"/>
          <p:cNvSpPr txBox="1">
            <a:spLocks noChangeArrowheads="1"/>
          </p:cNvSpPr>
          <p:nvPr/>
        </p:nvSpPr>
        <p:spPr bwMode="auto">
          <a:xfrm>
            <a:off x="1066800" y="1036638"/>
            <a:ext cx="6519863" cy="262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Times"/>
              <a:buChar char="»"/>
            </a:pPr>
            <a:r>
              <a:rPr lang="en-US" sz="2000">
                <a:solidFill>
                  <a:srgbClr val="08215C"/>
                </a:solidFill>
                <a:latin typeface="Calibri" pitchFamily="34" charset="0"/>
              </a:rPr>
              <a:t>Continuous ETL and keeping DW updated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Times"/>
              <a:buChar char="»"/>
            </a:pPr>
            <a:r>
              <a:rPr lang="en-US" sz="2000">
                <a:solidFill>
                  <a:srgbClr val="08215C"/>
                </a:solidFill>
                <a:latin typeface="Calibri" pitchFamily="34" charset="0"/>
              </a:rPr>
              <a:t>Offloads the data warehouse from ELT, RT queries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Times"/>
              <a:buChar char="»"/>
            </a:pPr>
            <a:r>
              <a:rPr lang="en-US" sz="2000">
                <a:solidFill>
                  <a:srgbClr val="08215C"/>
                </a:solidFill>
                <a:latin typeface="Calibri" pitchFamily="34" charset="0"/>
              </a:rPr>
              <a:t>Closes the loop: Data mining used for Real-time Detection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Times"/>
              <a:buChar char="»"/>
            </a:pPr>
            <a:r>
              <a:rPr lang="en-US" sz="2000">
                <a:solidFill>
                  <a:srgbClr val="08215C"/>
                </a:solidFill>
                <a:latin typeface="Calibri" pitchFamily="34" charset="0"/>
              </a:rPr>
              <a:t>Continuous, RT business answers with near zero latency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Times"/>
              <a:buChar char="»"/>
            </a:pPr>
            <a:endParaRPr lang="en-US" sz="2000">
              <a:solidFill>
                <a:srgbClr val="08215C"/>
              </a:solidFill>
              <a:latin typeface="Calibri" pitchFamily="34" charset="0"/>
            </a:endParaRPr>
          </a:p>
        </p:txBody>
      </p:sp>
      <p:sp>
        <p:nvSpPr>
          <p:cNvPr id="12" name="Can 11"/>
          <p:cNvSpPr/>
          <p:nvPr/>
        </p:nvSpPr>
        <p:spPr bwMode="auto">
          <a:xfrm>
            <a:off x="5791200" y="3581400"/>
            <a:ext cx="2514600" cy="2743200"/>
          </a:xfrm>
          <a:prstGeom prst="ca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metal"/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ヒラギノ角ゴ Pro W3" pitchFamily="84" charset="-128"/>
              <a:cs typeface="+mn-cs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ヒラギノ角ゴ Pro W3" pitchFamily="84" charset="-128"/>
              <a:cs typeface="+mn-cs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ea typeface="ヒラギノ角ゴ Pro W3" pitchFamily="84" charset="-128"/>
                <a:cs typeface="+mn-cs"/>
              </a:rPr>
              <a:t>Data Warehouse</a:t>
            </a:r>
          </a:p>
        </p:txBody>
      </p:sp>
      <p:sp>
        <p:nvSpPr>
          <p:cNvPr id="13" name="Lightning Bolt 12"/>
          <p:cNvSpPr/>
          <p:nvPr/>
        </p:nvSpPr>
        <p:spPr bwMode="auto">
          <a:xfrm rot="854947">
            <a:off x="2602533" y="3581400"/>
            <a:ext cx="3581400" cy="2209800"/>
          </a:xfrm>
          <a:prstGeom prst="lightningBol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metal">
            <a:bevelT/>
          </a:sp3d>
        </p:spPr>
        <p:txBody>
          <a:bodyPr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ea typeface="ヒラギノ角ゴ Pro W3" pitchFamily="84" charset="-128"/>
              <a:cs typeface="+mn-cs"/>
            </a:endParaRPr>
          </a:p>
        </p:txBody>
      </p:sp>
      <p:sp>
        <p:nvSpPr>
          <p:cNvPr id="22537" name="TextBox 13"/>
          <p:cNvSpPr txBox="1">
            <a:spLocks noChangeArrowheads="1"/>
          </p:cNvSpPr>
          <p:nvPr/>
        </p:nvSpPr>
        <p:spPr bwMode="auto">
          <a:xfrm rot="3402595">
            <a:off x="3331369" y="4483894"/>
            <a:ext cx="2501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SQLstream Preprocessor</a:t>
            </a:r>
          </a:p>
        </p:txBody>
      </p:sp>
      <p:sp>
        <p:nvSpPr>
          <p:cNvPr id="16" name="Right Arrow 15"/>
          <p:cNvSpPr/>
          <p:nvPr/>
        </p:nvSpPr>
        <p:spPr bwMode="auto">
          <a:xfrm>
            <a:off x="1230933" y="4114800"/>
            <a:ext cx="2121408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metal">
            <a:bevelT/>
          </a:sp3d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ea typeface="ヒラギノ角ゴ Pro W3" pitchFamily="84" charset="-128"/>
                <a:cs typeface="+mn-cs"/>
              </a:rPr>
              <a:t>data</a:t>
            </a:r>
          </a:p>
        </p:txBody>
      </p:sp>
      <p:sp>
        <p:nvSpPr>
          <p:cNvPr id="17" name="Right Arrow 16"/>
          <p:cNvSpPr/>
          <p:nvPr/>
        </p:nvSpPr>
        <p:spPr bwMode="auto">
          <a:xfrm>
            <a:off x="1624125" y="4572000"/>
            <a:ext cx="2121408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metal">
            <a:bevelT/>
          </a:sp3d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ea typeface="ヒラギノ角ゴ Pro W3" pitchFamily="84" charset="-128"/>
                <a:cs typeface="+mn-cs"/>
              </a:rPr>
              <a:t>data</a:t>
            </a:r>
          </a:p>
        </p:txBody>
      </p:sp>
      <p:sp>
        <p:nvSpPr>
          <p:cNvPr id="18" name="Right Arrow 17"/>
          <p:cNvSpPr/>
          <p:nvPr/>
        </p:nvSpPr>
        <p:spPr bwMode="auto">
          <a:xfrm>
            <a:off x="2157525" y="5029200"/>
            <a:ext cx="2121408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metal">
            <a:bevelT/>
          </a:sp3d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ea typeface="ヒラギノ角ゴ Pro W3" pitchFamily="84" charset="-128"/>
                <a:cs typeface="+mn-cs"/>
              </a:rPr>
              <a:t>data</a:t>
            </a:r>
          </a:p>
        </p:txBody>
      </p:sp>
      <p:sp>
        <p:nvSpPr>
          <p:cNvPr id="19" name="Right Arrow 18"/>
          <p:cNvSpPr/>
          <p:nvPr/>
        </p:nvSpPr>
        <p:spPr bwMode="auto">
          <a:xfrm>
            <a:off x="2690925" y="5486400"/>
            <a:ext cx="2121408" cy="3810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prstMaterial="metal">
            <a:bevelT/>
          </a:sp3d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ea typeface="ヒラギノ角ゴ Pro W3" pitchFamily="84" charset="-128"/>
                <a:cs typeface="+mn-cs"/>
              </a:rPr>
              <a:t>data</a:t>
            </a:r>
          </a:p>
        </p:txBody>
      </p:sp>
      <p:sp>
        <p:nvSpPr>
          <p:cNvPr id="22550" name="Footer Placeholder 2"/>
          <p:cNvSpPr>
            <a:spLocks noGrp="1"/>
          </p:cNvSpPr>
          <p:nvPr>
            <p:ph type="ftr" sz="quarter" idx="10"/>
          </p:nvPr>
        </p:nvSpPr>
        <p:spPr bwMode="auto">
          <a:xfrm>
            <a:off x="2590800" y="6645275"/>
            <a:ext cx="3962400" cy="2127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15383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C82D94-0B05-41FC-B3C5-790EAB43405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mtClean="0"/>
              <a:t>SQLstream Inc. © 2009</a:t>
            </a:r>
            <a:endParaRPr lang="en-US" smtClean="0">
              <a:ea typeface="MS PGothic" pitchFamily="34" charset="-128"/>
            </a:endParaRP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3766C7-A9E5-4952-A78C-6B97730B247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cs typeface="Arial" charset="0"/>
            </a:endParaRPr>
          </a:p>
        </p:txBody>
      </p:sp>
      <p:sp>
        <p:nvSpPr>
          <p:cNvPr id="2457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Streaming SQL – an example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816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  <a:defRPr/>
            </a:pPr>
            <a:endParaRPr sz="1800" b="1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endParaRPr sz="1800" b="1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CREATE VIEW </a:t>
            </a:r>
            <a:r>
              <a:rPr sz="1800" b="1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compliant_orders</a:t>
            </a: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AS</a:t>
            </a: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SELECT STREAM *</a:t>
            </a: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FROM orders OVER </a:t>
            </a:r>
            <a:r>
              <a:rPr sz="1800" b="1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sla</a:t>
            </a:r>
            <a:endParaRPr sz="1800" b="1">
              <a:solidFill>
                <a:schemeClr val="bg1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JOIN shipments</a:t>
            </a: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ON orders.id = </a:t>
            </a:r>
            <a:r>
              <a:rPr sz="1800" b="1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shipments.orderid</a:t>
            </a:r>
            <a:endParaRPr sz="1800" b="1">
              <a:solidFill>
                <a:schemeClr val="bg1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WHERE city = 'New York'</a:t>
            </a:r>
          </a:p>
          <a:p>
            <a:pPr eaLnBrk="1" hangingPunct="1">
              <a:lnSpc>
                <a:spcPct val="100000"/>
              </a:lnSpc>
              <a:buFontTx/>
              <a:buNone/>
              <a:defRPr/>
            </a:pP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WINDOW </a:t>
            </a:r>
            <a:r>
              <a:rPr sz="1800" b="1" err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sla</a:t>
            </a:r>
            <a:r>
              <a:rPr sz="1800" b="1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AS (RANGE INTERVAL '1' HOUR PRECEDING)</a:t>
            </a:r>
          </a:p>
          <a:p>
            <a:pPr eaLnBrk="1" hangingPunct="1">
              <a:buFont typeface="Times" pitchFamily="18" charset="0"/>
              <a:buChar char="»"/>
              <a:defRPr/>
            </a:pPr>
            <a:endParaRPr sz="1800"/>
          </a:p>
          <a:p>
            <a:pPr eaLnBrk="1" hangingPunct="1">
              <a:buFont typeface="Times" pitchFamily="18" charset="0"/>
              <a:buChar char="»"/>
              <a:defRPr/>
            </a:pPr>
            <a:r>
              <a:rPr sz="1800"/>
              <a:t>Produces a stream of orders from New York that shipped within a service level agreement of 1 hour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Streaming SQL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smtClean="0"/>
              <a:t>Built upon standard SQL:2003</a:t>
            </a:r>
          </a:p>
          <a:p>
            <a:pPr lvl="1">
              <a:lnSpc>
                <a:spcPct val="140000"/>
              </a:lnSpc>
            </a:pPr>
            <a:r>
              <a:rPr smtClean="0"/>
              <a:t>Familiar &amp; declarative</a:t>
            </a:r>
          </a:p>
          <a:p>
            <a:pPr>
              <a:lnSpc>
                <a:spcPct val="140000"/>
              </a:lnSpc>
            </a:pPr>
            <a:r>
              <a:rPr smtClean="0"/>
              <a:t>Basics:</a:t>
            </a:r>
          </a:p>
          <a:p>
            <a:pPr lvl="1">
              <a:lnSpc>
                <a:spcPct val="140000"/>
              </a:lnSpc>
            </a:pPr>
            <a:r>
              <a:rPr smtClean="0"/>
              <a:t>Streams</a:t>
            </a:r>
          </a:p>
          <a:p>
            <a:pPr lvl="1">
              <a:lnSpc>
                <a:spcPct val="140000"/>
              </a:lnSpc>
            </a:pPr>
            <a:r>
              <a:rPr smtClean="0"/>
              <a:t>Tables</a:t>
            </a:r>
          </a:p>
          <a:p>
            <a:pPr lvl="1">
              <a:lnSpc>
                <a:spcPct val="140000"/>
              </a:lnSpc>
            </a:pPr>
            <a:r>
              <a:rPr smtClean="0"/>
              <a:t>Views</a:t>
            </a:r>
          </a:p>
          <a:p>
            <a:pPr>
              <a:lnSpc>
                <a:spcPct val="140000"/>
              </a:lnSpc>
            </a:pPr>
            <a:r>
              <a:rPr smtClean="0"/>
              <a:t>Streaming versions of relational operators:</a:t>
            </a:r>
          </a:p>
          <a:p>
            <a:pPr lvl="1">
              <a:lnSpc>
                <a:spcPct val="140000"/>
              </a:lnSpc>
            </a:pPr>
            <a:r>
              <a:rPr smtClean="0"/>
              <a:t>Projections and Filters (SELECT … FROM … WHERE)</a:t>
            </a:r>
          </a:p>
          <a:p>
            <a:pPr lvl="1">
              <a:lnSpc>
                <a:spcPct val="140000"/>
              </a:lnSpc>
            </a:pPr>
            <a:r>
              <a:rPr smtClean="0"/>
              <a:t>Windowed join (JOIN … OVER)</a:t>
            </a:r>
          </a:p>
          <a:p>
            <a:pPr lvl="1">
              <a:lnSpc>
                <a:spcPct val="140000"/>
              </a:lnSpc>
            </a:pPr>
            <a:r>
              <a:rPr smtClean="0"/>
              <a:t>Windowed aggregation</a:t>
            </a:r>
          </a:p>
          <a:p>
            <a:pPr lvl="1">
              <a:lnSpc>
                <a:spcPct val="140000"/>
              </a:lnSpc>
            </a:pPr>
            <a:r>
              <a:rPr smtClean="0"/>
              <a:t>Streaming aggregation (GROUP BY)</a:t>
            </a:r>
          </a:p>
          <a:p>
            <a:pPr lvl="1">
              <a:lnSpc>
                <a:spcPct val="140000"/>
              </a:lnSpc>
            </a:pPr>
            <a:r>
              <a:rPr smtClean="0"/>
              <a:t>Union</a:t>
            </a:r>
          </a:p>
          <a:p>
            <a:pPr lvl="1">
              <a:lnSpc>
                <a:spcPct val="140000"/>
              </a:lnSpc>
            </a:pPr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QLstream_Template_Jan09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400" b="1" noProof="0" dirty="0" smtClean="0">
            <a:solidFill>
              <a:schemeClr val="bg1"/>
            </a:solidFill>
            <a:latin typeface="Verdana" pitchFamily="34" charset="0"/>
            <a:ea typeface="+mj-ea"/>
            <a:cs typeface="华文黑体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SQLstream_Template_Jan09a</Template>
  <TotalTime>2053</TotalTime>
  <Words>630</Words>
  <Application>Microsoft Office PowerPoint</Application>
  <PresentationFormat>On-screen Show (4:3)</PresentationFormat>
  <Paragraphs>189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Design Template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Verdana</vt:lpstr>
      <vt:lpstr>Times</vt:lpstr>
      <vt:lpstr>Calibri</vt:lpstr>
      <vt:lpstr>MS PGothic</vt:lpstr>
      <vt:lpstr>华文黑体</vt:lpstr>
      <vt:lpstr>ヒラギノ角ゴ Pro W3</vt:lpstr>
      <vt:lpstr>Courier New</vt:lpstr>
      <vt:lpstr>Tahoma</vt:lpstr>
      <vt:lpstr>SQLstream_Template_Jan09a</vt:lpstr>
      <vt:lpstr>SQLstream_Template_Jan09a</vt:lpstr>
      <vt:lpstr>SQLstream_Template_Jan09a</vt:lpstr>
      <vt:lpstr>Slide 1</vt:lpstr>
      <vt:lpstr>Agenda</vt:lpstr>
      <vt:lpstr>SQLstream Company</vt:lpstr>
      <vt:lpstr>The Business Pain</vt:lpstr>
      <vt:lpstr>The SQLstream Solution</vt:lpstr>
      <vt:lpstr>SQLstream Eliminates Business Latency</vt:lpstr>
      <vt:lpstr>SQLstream Enhances the Data Warehouse</vt:lpstr>
      <vt:lpstr>Streaming SQL – an example</vt:lpstr>
      <vt:lpstr>Streaming SQL</vt:lpstr>
      <vt:lpstr>Mondrian</vt:lpstr>
      <vt:lpstr>Mondrian schema</vt:lpstr>
      <vt:lpstr>ETL Process for OLAP</vt:lpstr>
      <vt:lpstr>Continuous ETL for Real-time OLAP</vt:lpstr>
      <vt:lpstr>Real-time charts and alerts</vt:lpstr>
      <vt:lpstr>Slide 15</vt:lpstr>
      <vt:lpstr>Where Real-time DW / OLAP really helps</vt:lpstr>
      <vt:lpstr>The SQLstream Advantage: Do More with Less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Presentation</dc:title>
  <dc:creator>Ronnie</dc:creator>
  <cp:lastModifiedBy>jhyde</cp:lastModifiedBy>
  <cp:revision>105</cp:revision>
  <dcterms:created xsi:type="dcterms:W3CDTF">2009-04-16T21:06:54Z</dcterms:created>
  <dcterms:modified xsi:type="dcterms:W3CDTF">2009-04-27T22:44:52Z</dcterms:modified>
</cp:coreProperties>
</file>